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91" r:id="rId13"/>
    <p:sldId id="292" r:id="rId14"/>
    <p:sldId id="293"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4" r:id="rId38"/>
    <p:sldId id="268" r:id="rId39"/>
    <p:sldId id="267"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5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637731F-A6A9-4A1B-8DAF-BADE790D1AAA}" type="datetimeFigureOut">
              <a:rPr lang="en-US" smtClean="0"/>
              <a:t>2/14/2024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FA3F4-540F-44FC-88A5-9C4CCFF4AE16}" type="slidenum">
              <a:rPr lang="en-US" smtClean="0"/>
              <a:t>‹#›</a:t>
            </a:fld>
            <a:endParaRPr lang="en-US"/>
          </a:p>
        </p:txBody>
      </p:sp>
    </p:spTree>
    <p:extLst>
      <p:ext uri="{BB962C8B-B14F-4D97-AF65-F5344CB8AC3E}">
        <p14:creationId xmlns:p14="http://schemas.microsoft.com/office/powerpoint/2010/main" val="854487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37731F-A6A9-4A1B-8DAF-BADE790D1AAA}" type="datetimeFigureOut">
              <a:rPr lang="en-US" smtClean="0"/>
              <a:t>2/14/2024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FA3F4-540F-44FC-88A5-9C4CCFF4AE16}" type="slidenum">
              <a:rPr lang="en-US" smtClean="0"/>
              <a:t>‹#›</a:t>
            </a:fld>
            <a:endParaRPr lang="en-US"/>
          </a:p>
        </p:txBody>
      </p:sp>
    </p:spTree>
    <p:extLst>
      <p:ext uri="{BB962C8B-B14F-4D97-AF65-F5344CB8AC3E}">
        <p14:creationId xmlns:p14="http://schemas.microsoft.com/office/powerpoint/2010/main" val="1842255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5637731F-A6A9-4A1B-8DAF-BADE790D1AAA}" type="datetimeFigureOut">
              <a:rPr lang="en-US" smtClean="0"/>
              <a:t>2/14/2024</a:t>
            </a:fld>
            <a:endParaRPr lang="en-US"/>
          </a:p>
        </p:txBody>
      </p:sp>
      <p:sp>
        <p:nvSpPr>
          <p:cNvPr id="5" name="Footer Placeholder 4"/>
          <p:cNvSpPr>
            <a:spLocks noGrp="1"/>
          </p:cNvSpPr>
          <p:nvPr>
            <p:ph type="ftr" sz="quarter" idx="11"/>
          </p:nvPr>
        </p:nvSpPr>
        <p:spPr>
          <a:xfrm>
            <a:off x="3776135" y="6422854"/>
            <a:ext cx="4279669" cy="365125"/>
          </a:xfrm>
        </p:spPr>
        <p:txBody>
          <a:bodyPr/>
          <a:lstStyle/>
          <a:p>
            <a:endParaRPr lang="en-US"/>
          </a:p>
        </p:txBody>
      </p:sp>
      <p:sp>
        <p:nvSpPr>
          <p:cNvPr id="6" name="Slide Number Placeholder 5"/>
          <p:cNvSpPr>
            <a:spLocks noGrp="1"/>
          </p:cNvSpPr>
          <p:nvPr>
            <p:ph type="sldNum" sz="quarter" idx="12"/>
          </p:nvPr>
        </p:nvSpPr>
        <p:spPr>
          <a:xfrm>
            <a:off x="8073048" y="6422854"/>
            <a:ext cx="879759" cy="365125"/>
          </a:xfrm>
        </p:spPr>
        <p:txBody>
          <a:bodyPr/>
          <a:lstStyle/>
          <a:p>
            <a:fld id="{8EAFA3F4-540F-44FC-88A5-9C4CCFF4AE16}" type="slidenum">
              <a:rPr lang="en-US" smtClean="0"/>
              <a:t>‹#›</a:t>
            </a:fld>
            <a:endParaRPr lang="en-US"/>
          </a:p>
        </p:txBody>
      </p:sp>
    </p:spTree>
    <p:extLst>
      <p:ext uri="{BB962C8B-B14F-4D97-AF65-F5344CB8AC3E}">
        <p14:creationId xmlns:p14="http://schemas.microsoft.com/office/powerpoint/2010/main" val="391509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37731F-A6A9-4A1B-8DAF-BADE790D1AAA}" type="datetimeFigureOut">
              <a:rPr lang="en-US" smtClean="0"/>
              <a:t>2/14/2024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FA3F4-540F-44FC-88A5-9C4CCFF4AE16}" type="slidenum">
              <a:rPr lang="en-US" smtClean="0"/>
              <a:t>‹#›</a:t>
            </a:fld>
            <a:endParaRPr lang="en-US"/>
          </a:p>
        </p:txBody>
      </p:sp>
    </p:spTree>
    <p:extLst>
      <p:ext uri="{BB962C8B-B14F-4D97-AF65-F5344CB8AC3E}">
        <p14:creationId xmlns:p14="http://schemas.microsoft.com/office/powerpoint/2010/main" val="3442363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5637731F-A6A9-4A1B-8DAF-BADE790D1AAA}" type="datetimeFigureOut">
              <a:rPr lang="en-US" smtClean="0"/>
              <a:t>2/14/2024</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8EAFA3F4-540F-44FC-88A5-9C4CCFF4AE16}" type="slidenum">
              <a:rPr lang="en-US" smtClean="0"/>
              <a:t>‹#›</a:t>
            </a:fld>
            <a:endParaRPr lang="en-US"/>
          </a:p>
        </p:txBody>
      </p:sp>
    </p:spTree>
    <p:extLst>
      <p:ext uri="{BB962C8B-B14F-4D97-AF65-F5344CB8AC3E}">
        <p14:creationId xmlns:p14="http://schemas.microsoft.com/office/powerpoint/2010/main" val="132414858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637731F-A6A9-4A1B-8DAF-BADE790D1AAA}" type="datetimeFigureOut">
              <a:rPr lang="en-US" smtClean="0"/>
              <a:t>2/14/2024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AFA3F4-540F-44FC-88A5-9C4CCFF4AE16}" type="slidenum">
              <a:rPr lang="en-US" smtClean="0"/>
              <a:t>‹#›</a:t>
            </a:fld>
            <a:endParaRPr lang="en-US"/>
          </a:p>
        </p:txBody>
      </p:sp>
    </p:spTree>
    <p:extLst>
      <p:ext uri="{BB962C8B-B14F-4D97-AF65-F5344CB8AC3E}">
        <p14:creationId xmlns:p14="http://schemas.microsoft.com/office/powerpoint/2010/main" val="2922431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637731F-A6A9-4A1B-8DAF-BADE790D1AAA}" type="datetimeFigureOut">
              <a:rPr lang="en-US" smtClean="0"/>
              <a:t>2/14/2024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AFA3F4-540F-44FC-88A5-9C4CCFF4AE16}" type="slidenum">
              <a:rPr lang="en-US" smtClean="0"/>
              <a:t>‹#›</a:t>
            </a:fld>
            <a:endParaRPr lang="en-US"/>
          </a:p>
        </p:txBody>
      </p:sp>
    </p:spTree>
    <p:extLst>
      <p:ext uri="{BB962C8B-B14F-4D97-AF65-F5344CB8AC3E}">
        <p14:creationId xmlns:p14="http://schemas.microsoft.com/office/powerpoint/2010/main" val="2355138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637731F-A6A9-4A1B-8DAF-BADE790D1AAA}" type="datetimeFigureOut">
              <a:rPr lang="en-US" smtClean="0"/>
              <a:t>2/14/2024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AFA3F4-540F-44FC-88A5-9C4CCFF4AE16}" type="slidenum">
              <a:rPr lang="en-US" smtClean="0"/>
              <a:t>‹#›</a:t>
            </a:fld>
            <a:endParaRPr lang="en-US"/>
          </a:p>
        </p:txBody>
      </p:sp>
    </p:spTree>
    <p:extLst>
      <p:ext uri="{BB962C8B-B14F-4D97-AF65-F5344CB8AC3E}">
        <p14:creationId xmlns:p14="http://schemas.microsoft.com/office/powerpoint/2010/main" val="466423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37731F-A6A9-4A1B-8DAF-BADE790D1AAA}" type="datetimeFigureOut">
              <a:rPr lang="en-US" smtClean="0"/>
              <a:t>2/14/2024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AFA3F4-540F-44FC-88A5-9C4CCFF4AE16}" type="slidenum">
              <a:rPr lang="en-US" smtClean="0"/>
              <a:t>‹#›</a:t>
            </a:fld>
            <a:endParaRPr lang="en-US"/>
          </a:p>
        </p:txBody>
      </p:sp>
    </p:spTree>
    <p:extLst>
      <p:ext uri="{BB962C8B-B14F-4D97-AF65-F5344CB8AC3E}">
        <p14:creationId xmlns:p14="http://schemas.microsoft.com/office/powerpoint/2010/main" val="1350223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637731F-A6A9-4A1B-8DAF-BADE790D1AAA}" type="datetimeFigureOut">
              <a:rPr lang="en-US" smtClean="0"/>
              <a:t>2/14/2024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AFA3F4-540F-44FC-88A5-9C4CCFF4AE16}" type="slidenum">
              <a:rPr lang="en-US" smtClean="0"/>
              <a:t>‹#›</a:t>
            </a:fld>
            <a:endParaRPr lang="en-US"/>
          </a:p>
        </p:txBody>
      </p:sp>
    </p:spTree>
    <p:extLst>
      <p:ext uri="{BB962C8B-B14F-4D97-AF65-F5344CB8AC3E}">
        <p14:creationId xmlns:p14="http://schemas.microsoft.com/office/powerpoint/2010/main" val="2913665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637731F-A6A9-4A1B-8DAF-BADE790D1AAA}" type="datetimeFigureOut">
              <a:rPr lang="en-US" smtClean="0"/>
              <a:t>2/14/2024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AFA3F4-540F-44FC-88A5-9C4CCFF4AE16}" type="slidenum">
              <a:rPr lang="en-US" smtClean="0"/>
              <a:t>‹#›</a:t>
            </a:fld>
            <a:endParaRPr lang="en-US"/>
          </a:p>
        </p:txBody>
      </p:sp>
    </p:spTree>
    <p:extLst>
      <p:ext uri="{BB962C8B-B14F-4D97-AF65-F5344CB8AC3E}">
        <p14:creationId xmlns:p14="http://schemas.microsoft.com/office/powerpoint/2010/main" val="2618515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5637731F-A6A9-4A1B-8DAF-BADE790D1AAA}" type="datetimeFigureOut">
              <a:rPr lang="en-US" smtClean="0"/>
              <a:t>2/14/2024</a:t>
            </a:fld>
            <a:endParaRPr lang="en-US"/>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8EAFA3F4-540F-44FC-88A5-9C4CCFF4AE16}" type="slidenum">
              <a:rPr lang="en-US" smtClean="0"/>
              <a:t>‹#›</a:t>
            </a:fld>
            <a:endParaRPr lang="en-US"/>
          </a:p>
        </p:txBody>
      </p:sp>
    </p:spTree>
    <p:extLst>
      <p:ext uri="{BB962C8B-B14F-4D97-AF65-F5344CB8AC3E}">
        <p14:creationId xmlns:p14="http://schemas.microsoft.com/office/powerpoint/2010/main" val="1293000490"/>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8" Type="http://schemas.openxmlformats.org/officeDocument/2006/relationships/hyperlink" Target="https://www.nescpa.org/storage/files/4d48911c957a22de2322b47938666c09.pdf" TargetMode="External"/><Relationship Id="rId3" Type="http://schemas.openxmlformats.org/officeDocument/2006/relationships/hyperlink" Target="https://revenue.nebraska.gov/about/frequently-asked-questions/pass-through-entity-tax-faqs" TargetMode="External"/><Relationship Id="rId7" Type="http://schemas.openxmlformats.org/officeDocument/2006/relationships/hyperlink" Target="https://www.nescpa.org/news/updates/hot-topics" TargetMode="External"/><Relationship Id="rId2" Type="http://schemas.openxmlformats.org/officeDocument/2006/relationships/hyperlink" Target="https://revenue.nebraska.gov/businesses/nebraska-pass-through-entity-tax-ptet" TargetMode="External"/><Relationship Id="rId1" Type="http://schemas.openxmlformats.org/officeDocument/2006/relationships/slideLayout" Target="../slideLayouts/slideLayout2.xml"/><Relationship Id="rId6" Type="http://schemas.openxmlformats.org/officeDocument/2006/relationships/hyperlink" Target="https://revenue.nebraska.gov/about/forms/corporation-and-s-corporation-income-tax-forms" TargetMode="External"/><Relationship Id="rId5" Type="http://schemas.openxmlformats.org/officeDocument/2006/relationships/hyperlink" Target="https://revenue.nebraska.gov/about/forms/partnership-tax-forms" TargetMode="External"/><Relationship Id="rId4" Type="http://schemas.openxmlformats.org/officeDocument/2006/relationships/hyperlink" Target="https://nebraskalegislature.gov/FloorDocs/108/PDF/Slip/LB754.pdf"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mailto:bklintworth@hbecpa.com" TargetMode="External"/><Relationship Id="rId2" Type="http://schemas.openxmlformats.org/officeDocument/2006/relationships/hyperlink" Target="mailto:mike.walsh@nebraska.gov"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97D9D-7CB9-3650-0C12-C1F15F3EB724}"/>
              </a:ext>
            </a:extLst>
          </p:cNvPr>
          <p:cNvSpPr>
            <a:spLocks noGrp="1"/>
          </p:cNvSpPr>
          <p:nvPr>
            <p:ph type="ctrTitle"/>
          </p:nvPr>
        </p:nvSpPr>
        <p:spPr/>
        <p:txBody>
          <a:bodyPr/>
          <a:lstStyle/>
          <a:p>
            <a:r>
              <a:rPr lang="en-US" dirty="0"/>
              <a:t>Nebraska PTET </a:t>
            </a:r>
            <a:br>
              <a:rPr lang="en-US" dirty="0"/>
            </a:br>
            <a:r>
              <a:rPr lang="en-US" dirty="0"/>
              <a:t>Mechanics </a:t>
            </a:r>
            <a:r>
              <a:rPr lang="en-US" dirty="0" err="1"/>
              <a:t>CpE</a:t>
            </a:r>
            <a:endParaRPr lang="en-US" dirty="0"/>
          </a:p>
        </p:txBody>
      </p:sp>
      <p:sp>
        <p:nvSpPr>
          <p:cNvPr id="3" name="Subtitle 2">
            <a:extLst>
              <a:ext uri="{FF2B5EF4-FFF2-40B4-BE49-F238E27FC236}">
                <a16:creationId xmlns:a16="http://schemas.microsoft.com/office/drawing/2014/main" id="{52A09E0B-C438-6F8F-6F65-D1FAD6A6C036}"/>
              </a:ext>
            </a:extLst>
          </p:cNvPr>
          <p:cNvSpPr>
            <a:spLocks noGrp="1"/>
          </p:cNvSpPr>
          <p:nvPr>
            <p:ph type="subTitle" idx="1"/>
          </p:nvPr>
        </p:nvSpPr>
        <p:spPr>
          <a:xfrm>
            <a:off x="1524000" y="3996250"/>
            <a:ext cx="9144000" cy="1943156"/>
          </a:xfrm>
        </p:spPr>
        <p:txBody>
          <a:bodyPr>
            <a:normAutofit/>
          </a:bodyPr>
          <a:lstStyle/>
          <a:p>
            <a:r>
              <a:rPr lang="en-US" dirty="0"/>
              <a:t>Presented by the Nebraska Society of CPA’s</a:t>
            </a:r>
          </a:p>
          <a:p>
            <a:r>
              <a:rPr lang="en-US" dirty="0"/>
              <a:t>February 13, 2024</a:t>
            </a:r>
          </a:p>
          <a:p>
            <a:r>
              <a:rPr lang="en-US" dirty="0"/>
              <a:t>Mike Walsh, Nebraska Department of Revenue</a:t>
            </a:r>
          </a:p>
          <a:p>
            <a:r>
              <a:rPr lang="en-US" dirty="0"/>
              <a:t>Brian Klintworth, HBE  LLP</a:t>
            </a:r>
          </a:p>
        </p:txBody>
      </p:sp>
    </p:spTree>
    <p:extLst>
      <p:ext uri="{BB962C8B-B14F-4D97-AF65-F5344CB8AC3E}">
        <p14:creationId xmlns:p14="http://schemas.microsoft.com/office/powerpoint/2010/main" val="62450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EF2EE-DF9D-C2CD-395A-1D6D73B3A768}"/>
              </a:ext>
            </a:extLst>
          </p:cNvPr>
          <p:cNvSpPr>
            <a:spLocks noGrp="1"/>
          </p:cNvSpPr>
          <p:nvPr>
            <p:ph type="title"/>
          </p:nvPr>
        </p:nvSpPr>
        <p:spPr/>
        <p:txBody>
          <a:bodyPr/>
          <a:lstStyle/>
          <a:p>
            <a:r>
              <a:rPr lang="en-US" dirty="0"/>
              <a:t>Example #8</a:t>
            </a:r>
          </a:p>
        </p:txBody>
      </p:sp>
      <p:graphicFrame>
        <p:nvGraphicFramePr>
          <p:cNvPr id="4" name="Content Placeholder 3">
            <a:extLst>
              <a:ext uri="{FF2B5EF4-FFF2-40B4-BE49-F238E27FC236}">
                <a16:creationId xmlns:a16="http://schemas.microsoft.com/office/drawing/2014/main" id="{AA3C01A4-B25C-A070-DAC8-87437866101D}"/>
              </a:ext>
            </a:extLst>
          </p:cNvPr>
          <p:cNvGraphicFramePr>
            <a:graphicFrameLocks noGrp="1"/>
          </p:cNvGraphicFramePr>
          <p:nvPr>
            <p:ph idx="1"/>
          </p:nvPr>
        </p:nvGraphicFramePr>
        <p:xfrm>
          <a:off x="3237706" y="2164080"/>
          <a:ext cx="5715000" cy="3448050"/>
        </p:xfrm>
        <a:graphic>
          <a:graphicData uri="http://schemas.openxmlformats.org/drawingml/2006/table">
            <a:tbl>
              <a:tblPr>
                <a:tableStyleId>{5C22544A-7EE6-4342-B048-85BDC9FD1C3A}</a:tableStyleId>
              </a:tblPr>
              <a:tblGrid>
                <a:gridCol w="2717800">
                  <a:extLst>
                    <a:ext uri="{9D8B030D-6E8A-4147-A177-3AD203B41FA5}">
                      <a16:colId xmlns:a16="http://schemas.microsoft.com/office/drawing/2014/main" val="3760317568"/>
                    </a:ext>
                  </a:extLst>
                </a:gridCol>
                <a:gridCol w="812800">
                  <a:extLst>
                    <a:ext uri="{9D8B030D-6E8A-4147-A177-3AD203B41FA5}">
                      <a16:colId xmlns:a16="http://schemas.microsoft.com/office/drawing/2014/main" val="2435639551"/>
                    </a:ext>
                  </a:extLst>
                </a:gridCol>
                <a:gridCol w="609600">
                  <a:extLst>
                    <a:ext uri="{9D8B030D-6E8A-4147-A177-3AD203B41FA5}">
                      <a16:colId xmlns:a16="http://schemas.microsoft.com/office/drawing/2014/main" val="3803134183"/>
                    </a:ext>
                  </a:extLst>
                </a:gridCol>
                <a:gridCol w="609600">
                  <a:extLst>
                    <a:ext uri="{9D8B030D-6E8A-4147-A177-3AD203B41FA5}">
                      <a16:colId xmlns:a16="http://schemas.microsoft.com/office/drawing/2014/main" val="2418809991"/>
                    </a:ext>
                  </a:extLst>
                </a:gridCol>
                <a:gridCol w="965200">
                  <a:extLst>
                    <a:ext uri="{9D8B030D-6E8A-4147-A177-3AD203B41FA5}">
                      <a16:colId xmlns:a16="http://schemas.microsoft.com/office/drawing/2014/main" val="2217787380"/>
                    </a:ext>
                  </a:extLst>
                </a:gridCol>
              </a:tblGrid>
              <a:tr h="190500">
                <a:tc gridSpan="2">
                  <a:txBody>
                    <a:bodyPr/>
                    <a:lstStyle/>
                    <a:p>
                      <a:pPr algn="ctr" fontAlgn="b"/>
                      <a:r>
                        <a:rPr lang="en-US" sz="1100" u="none" strike="noStrike">
                          <a:effectLst/>
                        </a:rPr>
                        <a:t>NE Corp</a:t>
                      </a:r>
                      <a:endParaRPr lang="en-US" sz="1100" b="1" i="0" u="none" strike="noStrike">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66791762"/>
                  </a:ext>
                </a:extLst>
              </a:tr>
              <a:tr h="190500">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67817243"/>
                  </a:ext>
                </a:extLst>
              </a:tr>
              <a:tr h="190500">
                <a:tc gridSpan="2">
                  <a:txBody>
                    <a:bodyPr/>
                    <a:lstStyle/>
                    <a:p>
                      <a:pPr algn="ctr" fontAlgn="b"/>
                      <a:r>
                        <a:rPr lang="en-US" sz="1100" u="none" strike="noStrike">
                          <a:effectLst/>
                        </a:rPr>
                        <a:t>PTET Fully Paid in 2023 - No Over/Underpayment</a:t>
                      </a:r>
                      <a:endParaRPr lang="en-US" sz="1100" b="1" i="0" u="none" strike="noStrike">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58779407"/>
                  </a:ext>
                </a:extLst>
              </a:tr>
              <a:tr h="190500">
                <a:tc>
                  <a:txBody>
                    <a:bodyPr/>
                    <a:lstStyle/>
                    <a:p>
                      <a:pPr algn="l" fontAlgn="b"/>
                      <a:r>
                        <a:rPr lang="en-US" sz="1100" u="none" strike="noStrike">
                          <a:effectLst/>
                        </a:rPr>
                        <a:t>NE Corp - 2023 Projected Income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100,000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21157180"/>
                  </a:ext>
                </a:extLst>
              </a:tr>
              <a:tr h="190500">
                <a:tc>
                  <a:txBody>
                    <a:bodyPr/>
                    <a:lstStyle/>
                    <a:p>
                      <a:pPr algn="l" fontAlgn="b"/>
                      <a:r>
                        <a:rPr lang="en-US" sz="1100" u="none" strike="noStrike">
                          <a:effectLst/>
                        </a:rPr>
                        <a:t>2023 PTET Tax Rate (Highest Indivdiual Rate)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6.64%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27201989"/>
                  </a:ext>
                </a:extLst>
              </a:tr>
              <a:tr h="190500">
                <a:tc>
                  <a:txBody>
                    <a:bodyPr/>
                    <a:lstStyle/>
                    <a:p>
                      <a:pPr algn="l" fontAlgn="b"/>
                      <a:r>
                        <a:rPr lang="en-US" sz="1100" u="none" strike="noStrike">
                          <a:effectLst/>
                        </a:rPr>
                        <a:t>NE PTET Paid before 12/31/2023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6,640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05157169"/>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3261020"/>
                  </a:ext>
                </a:extLst>
              </a:tr>
              <a:tr h="190500">
                <a:tc>
                  <a:txBody>
                    <a:bodyPr/>
                    <a:lstStyle/>
                    <a:p>
                      <a:pPr algn="l" fontAlgn="b"/>
                      <a:r>
                        <a:rPr lang="en-US" sz="1100" u="none" strike="noStrike">
                          <a:effectLst/>
                        </a:rPr>
                        <a:t>2023 Nebraska Taxable Income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100,000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33002237"/>
                  </a:ext>
                </a:extLst>
              </a:tr>
              <a:tr h="190500">
                <a:tc>
                  <a:txBody>
                    <a:bodyPr/>
                    <a:lstStyle/>
                    <a:p>
                      <a:pPr algn="l" fontAlgn="b"/>
                      <a:r>
                        <a:rPr lang="en-US" sz="1100" u="none" strike="noStrike">
                          <a:effectLst/>
                        </a:rPr>
                        <a:t>Federal Deduction for NE PTET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(6,640)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55831729"/>
                  </a:ext>
                </a:extLst>
              </a:tr>
              <a:tr h="200025">
                <a:tc>
                  <a:txBody>
                    <a:bodyPr/>
                    <a:lstStyle/>
                    <a:p>
                      <a:pPr algn="l" fontAlgn="b"/>
                      <a:r>
                        <a:rPr lang="en-US" sz="1100" u="none" strike="noStrike">
                          <a:effectLst/>
                        </a:rPr>
                        <a:t>2023 Federal Taxable Income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93,360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25744615"/>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67165815"/>
                  </a:ext>
                </a:extLst>
              </a:tr>
              <a:tr h="381000">
                <a:tc>
                  <a:txBody>
                    <a:bodyPr/>
                    <a:lstStyle/>
                    <a:p>
                      <a:pPr algn="ctr" fontAlgn="b"/>
                      <a:r>
                        <a:rPr lang="en-US" sz="1100" u="none" strike="noStrike">
                          <a:effectLst/>
                        </a:rPr>
                        <a:t>Individual K-1N/PTET Reporting</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NE Corp</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Partner A</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Partner B</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Schedule K-1N Reporting</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28364955"/>
                  </a:ext>
                </a:extLst>
              </a:tr>
              <a:tr h="190500">
                <a:tc>
                  <a:txBody>
                    <a:bodyPr/>
                    <a:lstStyle/>
                    <a:p>
                      <a:pPr algn="l" fontAlgn="b"/>
                      <a:r>
                        <a:rPr lang="en-US" sz="1100" u="none" strike="noStrike">
                          <a:effectLst/>
                        </a:rPr>
                        <a:t>Federal Form 1065 Ordinary income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93,360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46,680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46,680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Line 1</a:t>
                      </a:r>
                      <a:endParaRPr lang="en-US" sz="1100" b="0" i="0" u="none" strike="noStrike">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03288367"/>
                  </a:ext>
                </a:extLst>
              </a:tr>
              <a:tr h="190500">
                <a:tc>
                  <a:txBody>
                    <a:bodyPr/>
                    <a:lstStyle/>
                    <a:p>
                      <a:pPr algn="l" fontAlgn="b"/>
                      <a:r>
                        <a:rPr lang="en-US" sz="1100" u="none" strike="noStrike">
                          <a:effectLst/>
                        </a:rPr>
                        <a:t>Nebraska Adjustment - Add-Back PTET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6,640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3,320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3,320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Line 14</a:t>
                      </a:r>
                      <a:endParaRPr lang="en-US" sz="1100" b="0" i="0" u="none" strike="noStrike">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21922529"/>
                  </a:ext>
                </a:extLst>
              </a:tr>
              <a:tr h="190500">
                <a:tc>
                  <a:txBody>
                    <a:bodyPr/>
                    <a:lstStyle/>
                    <a:p>
                      <a:pPr algn="l" fontAlgn="b"/>
                      <a:r>
                        <a:rPr lang="pt-BR" sz="1100" u="none" strike="noStrike">
                          <a:effectLst/>
                        </a:rPr>
                        <a:t>Nebraska Form 1120S-N Taxable income</a:t>
                      </a:r>
                      <a:endParaRPr lang="pt-BR"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100,000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50,000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50,000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59880136"/>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50846052"/>
                  </a:ext>
                </a:extLst>
              </a:tr>
              <a:tr h="200025">
                <a:tc>
                  <a:txBody>
                    <a:bodyPr/>
                    <a:lstStyle/>
                    <a:p>
                      <a:pPr algn="l" fontAlgn="b"/>
                      <a:r>
                        <a:rPr lang="en-US" sz="1100" u="none" strike="noStrike">
                          <a:effectLst/>
                        </a:rPr>
                        <a:t>2023 Nebraska PTET credit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6,640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3,320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3,320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Line 22(f)</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12211435"/>
                  </a:ext>
                </a:extLst>
              </a:tr>
            </a:tbl>
          </a:graphicData>
        </a:graphic>
      </p:graphicFrame>
    </p:spTree>
    <p:extLst>
      <p:ext uri="{BB962C8B-B14F-4D97-AF65-F5344CB8AC3E}">
        <p14:creationId xmlns:p14="http://schemas.microsoft.com/office/powerpoint/2010/main" val="2569350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408FA-8512-0C53-CBFF-766E81C1B38B}"/>
              </a:ext>
            </a:extLst>
          </p:cNvPr>
          <p:cNvSpPr>
            <a:spLocks noGrp="1"/>
          </p:cNvSpPr>
          <p:nvPr>
            <p:ph type="title"/>
          </p:nvPr>
        </p:nvSpPr>
        <p:spPr/>
        <p:txBody>
          <a:bodyPr/>
          <a:lstStyle/>
          <a:p>
            <a:r>
              <a:rPr lang="en-US" dirty="0"/>
              <a:t>Example #9</a:t>
            </a:r>
          </a:p>
        </p:txBody>
      </p:sp>
      <p:graphicFrame>
        <p:nvGraphicFramePr>
          <p:cNvPr id="4" name="Content Placeholder 3">
            <a:extLst>
              <a:ext uri="{FF2B5EF4-FFF2-40B4-BE49-F238E27FC236}">
                <a16:creationId xmlns:a16="http://schemas.microsoft.com/office/drawing/2014/main" id="{A6B7CFCC-FB43-B65C-84A3-495AAF5B1642}"/>
              </a:ext>
            </a:extLst>
          </p:cNvPr>
          <p:cNvGraphicFramePr>
            <a:graphicFrameLocks noGrp="1"/>
          </p:cNvGraphicFramePr>
          <p:nvPr>
            <p:ph idx="1"/>
          </p:nvPr>
        </p:nvGraphicFramePr>
        <p:xfrm>
          <a:off x="3237706" y="2241233"/>
          <a:ext cx="5715000" cy="3448050"/>
        </p:xfrm>
        <a:graphic>
          <a:graphicData uri="http://schemas.openxmlformats.org/drawingml/2006/table">
            <a:tbl>
              <a:tblPr>
                <a:tableStyleId>{5C22544A-7EE6-4342-B048-85BDC9FD1C3A}</a:tableStyleId>
              </a:tblPr>
              <a:tblGrid>
                <a:gridCol w="2717800">
                  <a:extLst>
                    <a:ext uri="{9D8B030D-6E8A-4147-A177-3AD203B41FA5}">
                      <a16:colId xmlns:a16="http://schemas.microsoft.com/office/drawing/2014/main" val="1202619200"/>
                    </a:ext>
                  </a:extLst>
                </a:gridCol>
                <a:gridCol w="812800">
                  <a:extLst>
                    <a:ext uri="{9D8B030D-6E8A-4147-A177-3AD203B41FA5}">
                      <a16:colId xmlns:a16="http://schemas.microsoft.com/office/drawing/2014/main" val="2469929500"/>
                    </a:ext>
                  </a:extLst>
                </a:gridCol>
                <a:gridCol w="609600">
                  <a:extLst>
                    <a:ext uri="{9D8B030D-6E8A-4147-A177-3AD203B41FA5}">
                      <a16:colId xmlns:a16="http://schemas.microsoft.com/office/drawing/2014/main" val="3209239732"/>
                    </a:ext>
                  </a:extLst>
                </a:gridCol>
                <a:gridCol w="609600">
                  <a:extLst>
                    <a:ext uri="{9D8B030D-6E8A-4147-A177-3AD203B41FA5}">
                      <a16:colId xmlns:a16="http://schemas.microsoft.com/office/drawing/2014/main" val="3737954249"/>
                    </a:ext>
                  </a:extLst>
                </a:gridCol>
                <a:gridCol w="965200">
                  <a:extLst>
                    <a:ext uri="{9D8B030D-6E8A-4147-A177-3AD203B41FA5}">
                      <a16:colId xmlns:a16="http://schemas.microsoft.com/office/drawing/2014/main" val="2577193525"/>
                    </a:ext>
                  </a:extLst>
                </a:gridCol>
              </a:tblGrid>
              <a:tr h="190500">
                <a:tc gridSpan="2">
                  <a:txBody>
                    <a:bodyPr/>
                    <a:lstStyle/>
                    <a:p>
                      <a:pPr algn="ctr" fontAlgn="b"/>
                      <a:r>
                        <a:rPr lang="en-US" sz="1100" u="none" strike="noStrike">
                          <a:effectLst/>
                        </a:rPr>
                        <a:t>NE Corp</a:t>
                      </a:r>
                      <a:endParaRPr lang="en-US" sz="1100" b="1" i="0" u="none" strike="noStrike">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07855226"/>
                  </a:ext>
                </a:extLst>
              </a:tr>
              <a:tr h="190500">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81313735"/>
                  </a:ext>
                </a:extLst>
              </a:tr>
              <a:tr h="190500">
                <a:tc gridSpan="2">
                  <a:txBody>
                    <a:bodyPr/>
                    <a:lstStyle/>
                    <a:p>
                      <a:pPr algn="ctr" fontAlgn="b"/>
                      <a:r>
                        <a:rPr lang="en-US" sz="1100" u="none" strike="noStrike">
                          <a:effectLst/>
                        </a:rPr>
                        <a:t>PTET Paid in 2024 with Filing of 2023 Tax Return</a:t>
                      </a:r>
                      <a:endParaRPr lang="en-US" sz="1100" b="1" i="0" u="none" strike="noStrike">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19474271"/>
                  </a:ext>
                </a:extLst>
              </a:tr>
              <a:tr h="190500">
                <a:tc>
                  <a:txBody>
                    <a:bodyPr/>
                    <a:lstStyle/>
                    <a:p>
                      <a:pPr algn="l" fontAlgn="b"/>
                      <a:r>
                        <a:rPr lang="en-US" sz="1100" u="none" strike="noStrike">
                          <a:effectLst/>
                        </a:rPr>
                        <a:t>NE Corp - 2023 Projected Income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100,000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98098730"/>
                  </a:ext>
                </a:extLst>
              </a:tr>
              <a:tr h="190500">
                <a:tc>
                  <a:txBody>
                    <a:bodyPr/>
                    <a:lstStyle/>
                    <a:p>
                      <a:pPr algn="l" fontAlgn="b"/>
                      <a:r>
                        <a:rPr lang="en-US" sz="1100" u="none" strike="noStrike">
                          <a:effectLst/>
                        </a:rPr>
                        <a:t>2023 PTET Tax Rate (Highest Indivdiual Rate)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6.64%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12865403"/>
                  </a:ext>
                </a:extLst>
              </a:tr>
              <a:tr h="190500">
                <a:tc>
                  <a:txBody>
                    <a:bodyPr/>
                    <a:lstStyle/>
                    <a:p>
                      <a:pPr algn="l" fontAlgn="b"/>
                      <a:r>
                        <a:rPr lang="en-US" sz="1100" u="none" strike="noStrike">
                          <a:effectLst/>
                        </a:rPr>
                        <a:t>NE PTET - Paid in March 2024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6,640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01949046"/>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46109801"/>
                  </a:ext>
                </a:extLst>
              </a:tr>
              <a:tr h="190500">
                <a:tc>
                  <a:txBody>
                    <a:bodyPr/>
                    <a:lstStyle/>
                    <a:p>
                      <a:pPr algn="l" fontAlgn="b"/>
                      <a:r>
                        <a:rPr lang="en-US" sz="1100" u="none" strike="noStrike">
                          <a:effectLst/>
                        </a:rPr>
                        <a:t>2023 Nebraska Taxable Income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100,000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1205428"/>
                  </a:ext>
                </a:extLst>
              </a:tr>
              <a:tr h="190500">
                <a:tc>
                  <a:txBody>
                    <a:bodyPr/>
                    <a:lstStyle/>
                    <a:p>
                      <a:pPr algn="l" fontAlgn="b"/>
                      <a:r>
                        <a:rPr lang="en-US" sz="1100" u="none" strike="noStrike">
                          <a:effectLst/>
                        </a:rPr>
                        <a:t>Federal Deduction for NE PTET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a:t>
                      </a:r>
                      <a:endParaRPr lang="en-US" sz="1100" b="0" i="0" u="none" strike="noStrike">
                        <a:solidFill>
                          <a:srgbClr val="000000"/>
                        </a:solidFill>
                        <a:effectLst/>
                        <a:latin typeface="Calibri" panose="020F0502020204030204" pitchFamily="34" charset="0"/>
                      </a:endParaRPr>
                    </a:p>
                  </a:txBody>
                  <a:tcPr marL="9525" marR="9525" marT="9525" marB="0" anchor="b"/>
                </a:tc>
                <a:tc gridSpan="3">
                  <a:txBody>
                    <a:bodyPr/>
                    <a:lstStyle/>
                    <a:p>
                      <a:pPr algn="l" fontAlgn="b"/>
                      <a:r>
                        <a:rPr lang="en-US" sz="1100" u="none" strike="noStrike">
                          <a:effectLst/>
                        </a:rPr>
                        <a:t>Deduction in 2024, not 2023</a:t>
                      </a:r>
                      <a:endParaRPr lang="en-US" sz="1100" b="0" i="0" u="none" strike="noStrike">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7176175"/>
                  </a:ext>
                </a:extLst>
              </a:tr>
              <a:tr h="200025">
                <a:tc>
                  <a:txBody>
                    <a:bodyPr/>
                    <a:lstStyle/>
                    <a:p>
                      <a:pPr algn="l" fontAlgn="b"/>
                      <a:r>
                        <a:rPr lang="en-US" sz="1100" u="none" strike="noStrike">
                          <a:effectLst/>
                        </a:rPr>
                        <a:t>2023 Federal Taxable Income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100,000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74441058"/>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94286435"/>
                  </a:ext>
                </a:extLst>
              </a:tr>
              <a:tr h="381000">
                <a:tc>
                  <a:txBody>
                    <a:bodyPr/>
                    <a:lstStyle/>
                    <a:p>
                      <a:pPr algn="ctr" fontAlgn="b"/>
                      <a:r>
                        <a:rPr lang="en-US" sz="1100" u="none" strike="noStrike">
                          <a:effectLst/>
                        </a:rPr>
                        <a:t>Individual K-1N/PTET Reporting</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NE Corp</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Partner A</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Partner B</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Schedule K-1N Reporting</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86213258"/>
                  </a:ext>
                </a:extLst>
              </a:tr>
              <a:tr h="190500">
                <a:tc>
                  <a:txBody>
                    <a:bodyPr/>
                    <a:lstStyle/>
                    <a:p>
                      <a:pPr algn="l" fontAlgn="b"/>
                      <a:r>
                        <a:rPr lang="en-US" sz="1100" u="none" strike="noStrike">
                          <a:effectLst/>
                        </a:rPr>
                        <a:t>Federal Form 1065 Ordinary income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100,000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50,000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50,000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Line 1</a:t>
                      </a:r>
                      <a:endParaRPr lang="en-US" sz="1100" b="0" i="0" u="none" strike="noStrike">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12180470"/>
                  </a:ext>
                </a:extLst>
              </a:tr>
              <a:tr h="190500">
                <a:tc>
                  <a:txBody>
                    <a:bodyPr/>
                    <a:lstStyle/>
                    <a:p>
                      <a:pPr algn="l" fontAlgn="b"/>
                      <a:r>
                        <a:rPr lang="en-US" sz="1100" u="none" strike="noStrike">
                          <a:effectLst/>
                        </a:rPr>
                        <a:t>Nebraska Adjustment - Add-Back PTET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Line 14</a:t>
                      </a:r>
                      <a:endParaRPr lang="en-US" sz="1100" b="0" i="0" u="none" strike="noStrike">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96350814"/>
                  </a:ext>
                </a:extLst>
              </a:tr>
              <a:tr h="190500">
                <a:tc>
                  <a:txBody>
                    <a:bodyPr/>
                    <a:lstStyle/>
                    <a:p>
                      <a:pPr algn="l" fontAlgn="b"/>
                      <a:r>
                        <a:rPr lang="pt-BR" sz="1100" u="none" strike="noStrike">
                          <a:effectLst/>
                        </a:rPr>
                        <a:t>Nebraska Form 1120S-N Taxable income</a:t>
                      </a:r>
                      <a:endParaRPr lang="pt-BR"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100,000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50,000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50,000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20193279"/>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25359827"/>
                  </a:ext>
                </a:extLst>
              </a:tr>
              <a:tr h="200025">
                <a:tc>
                  <a:txBody>
                    <a:bodyPr/>
                    <a:lstStyle/>
                    <a:p>
                      <a:pPr algn="l" fontAlgn="b"/>
                      <a:r>
                        <a:rPr lang="en-US" sz="1100" u="none" strike="noStrike">
                          <a:effectLst/>
                        </a:rPr>
                        <a:t>2023 Nebraska PTET credit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6,640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3,320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3,320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Line 22(f)</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43661347"/>
                  </a:ext>
                </a:extLst>
              </a:tr>
            </a:tbl>
          </a:graphicData>
        </a:graphic>
      </p:graphicFrame>
    </p:spTree>
    <p:extLst>
      <p:ext uri="{BB962C8B-B14F-4D97-AF65-F5344CB8AC3E}">
        <p14:creationId xmlns:p14="http://schemas.microsoft.com/office/powerpoint/2010/main" val="1076633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443A0-6F52-F0EA-234B-5111C762CBC7}"/>
              </a:ext>
            </a:extLst>
          </p:cNvPr>
          <p:cNvSpPr>
            <a:spLocks noGrp="1"/>
          </p:cNvSpPr>
          <p:nvPr>
            <p:ph type="title"/>
          </p:nvPr>
        </p:nvSpPr>
        <p:spPr/>
        <p:txBody>
          <a:bodyPr/>
          <a:lstStyle/>
          <a:p>
            <a:r>
              <a:rPr lang="en-US" dirty="0"/>
              <a:t>General PTET Mechanics</a:t>
            </a:r>
          </a:p>
        </p:txBody>
      </p:sp>
      <p:sp>
        <p:nvSpPr>
          <p:cNvPr id="3" name="Content Placeholder 2">
            <a:extLst>
              <a:ext uri="{FF2B5EF4-FFF2-40B4-BE49-F238E27FC236}">
                <a16:creationId xmlns:a16="http://schemas.microsoft.com/office/drawing/2014/main" id="{AF8A7510-4783-19EE-4398-D134777B4757}"/>
              </a:ext>
            </a:extLst>
          </p:cNvPr>
          <p:cNvSpPr>
            <a:spLocks noGrp="1"/>
          </p:cNvSpPr>
          <p:nvPr>
            <p:ph idx="1"/>
          </p:nvPr>
        </p:nvSpPr>
        <p:spPr/>
        <p:txBody>
          <a:bodyPr>
            <a:normAutofit lnSpcReduction="10000"/>
          </a:bodyPr>
          <a:lstStyle/>
          <a:p>
            <a:r>
              <a:rPr lang="en-US" dirty="0"/>
              <a:t>Regardless of when paid, a PTET credit taken on a 2023 return will distribute the credit </a:t>
            </a:r>
            <a:r>
              <a:rPr lang="en-US"/>
              <a:t>to its </a:t>
            </a:r>
            <a:r>
              <a:rPr lang="en-US" dirty="0"/>
              <a:t>partners or shareholders on 2023 K-1N’s, regardless of if the federal deduction was allowed for that same year.</a:t>
            </a:r>
          </a:p>
          <a:p>
            <a:pPr lvl="1"/>
            <a:r>
              <a:rPr lang="en-US" dirty="0"/>
              <a:t>The entity needs to have paid the tax to the NDOR before the NDOR can issue the credit to the partners or shareholders.</a:t>
            </a:r>
          </a:p>
          <a:p>
            <a:r>
              <a:rPr lang="en-US" dirty="0"/>
              <a:t>Estimates are required for the 2024 year, but were not required for 2023.</a:t>
            </a:r>
          </a:p>
          <a:p>
            <a:pPr lvl="1"/>
            <a:r>
              <a:rPr lang="en-US" dirty="0"/>
              <a:t>Since Estimates follow C Corporation rules, the due dates are 4/15, 6/15, 9/15, &amp; 12/15.</a:t>
            </a:r>
          </a:p>
          <a:p>
            <a:r>
              <a:rPr lang="en-US" dirty="0"/>
              <a:t>When partnerships have special allocations or items like guaranteed payments that are not proportional to ownership, special attention needs to be paid to ensure that allocations on your tax return are ending up where they should.</a:t>
            </a:r>
          </a:p>
          <a:p>
            <a:r>
              <a:rPr lang="en-US" dirty="0"/>
              <a:t>Make sure that the add-back is working properly, as an PTET taxes deducted on the Federal return are not deductible for Nebraska purposes.</a:t>
            </a:r>
          </a:p>
        </p:txBody>
      </p:sp>
    </p:spTree>
    <p:extLst>
      <p:ext uri="{BB962C8B-B14F-4D97-AF65-F5344CB8AC3E}">
        <p14:creationId xmlns:p14="http://schemas.microsoft.com/office/powerpoint/2010/main" val="3022738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443A0-6F52-F0EA-234B-5111C762CBC7}"/>
              </a:ext>
            </a:extLst>
          </p:cNvPr>
          <p:cNvSpPr>
            <a:spLocks noGrp="1"/>
          </p:cNvSpPr>
          <p:nvPr>
            <p:ph type="title"/>
          </p:nvPr>
        </p:nvSpPr>
        <p:spPr/>
        <p:txBody>
          <a:bodyPr/>
          <a:lstStyle/>
          <a:p>
            <a:r>
              <a:rPr lang="en-US" dirty="0"/>
              <a:t>General PTET Mechanics (Cont’d)</a:t>
            </a:r>
          </a:p>
        </p:txBody>
      </p:sp>
      <p:sp>
        <p:nvSpPr>
          <p:cNvPr id="3" name="Content Placeholder 2">
            <a:extLst>
              <a:ext uri="{FF2B5EF4-FFF2-40B4-BE49-F238E27FC236}">
                <a16:creationId xmlns:a16="http://schemas.microsoft.com/office/drawing/2014/main" id="{AF8A7510-4783-19EE-4398-D134777B4757}"/>
              </a:ext>
            </a:extLst>
          </p:cNvPr>
          <p:cNvSpPr>
            <a:spLocks noGrp="1"/>
          </p:cNvSpPr>
          <p:nvPr>
            <p:ph idx="1"/>
          </p:nvPr>
        </p:nvSpPr>
        <p:spPr/>
        <p:txBody>
          <a:bodyPr>
            <a:normAutofit fontScale="92500" lnSpcReduction="20000"/>
          </a:bodyPr>
          <a:lstStyle/>
          <a:p>
            <a:r>
              <a:rPr lang="en-US" dirty="0"/>
              <a:t>For Federal Reporting purposes, IRS Notice 2020-75 speaks to the PTET payment being an ordinary deduction, flowing to page 1 of the 1065/1120S.</a:t>
            </a:r>
          </a:p>
          <a:p>
            <a:pPr lvl="1"/>
            <a:r>
              <a:rPr lang="en-US" dirty="0"/>
              <a:t>If you have an entity that’s only activity is made up of rentals, for example, it may make more sense to treat the PTET as a deduction on Form 8825 than page 1.</a:t>
            </a:r>
          </a:p>
          <a:p>
            <a:pPr lvl="1"/>
            <a:r>
              <a:rPr lang="en-US" dirty="0"/>
              <a:t>Given the lack of guidance from the IRS, it is up to your firm to make a decision, but putting the tax on the applicable schedule, like Form 8825, might make sense if that’s the only activity of the business.  If, however, there are multiple different lines of business on the return, it might make the most sense to treat it all as a page 1 deduction.</a:t>
            </a:r>
          </a:p>
          <a:p>
            <a:r>
              <a:rPr lang="en-US" dirty="0"/>
              <a:t>Remember than many businesses might have a requirement to make the tax payments to Nebraska electronically or they will get charged a penalty.</a:t>
            </a:r>
          </a:p>
          <a:p>
            <a:pPr lvl="1"/>
            <a:r>
              <a:rPr lang="en-US" dirty="0"/>
              <a:t>Even when not require, the Nebraska E-Pay system is a great &amp; easy option to use.</a:t>
            </a:r>
          </a:p>
          <a:p>
            <a:r>
              <a:rPr lang="en-US" dirty="0"/>
              <a:t>If an entity is making the current year election with the filing of the return, checking Box 5 on the return is all that is needed to make the election.</a:t>
            </a:r>
          </a:p>
          <a:p>
            <a:r>
              <a:rPr lang="en-US" dirty="0"/>
              <a:t>Regardless of when the retroactive election is being made, the retroactive election form always needs to be uploaded to Nebraska’s PTET portal; just filing it will the tax return is not sufficient.</a:t>
            </a:r>
          </a:p>
        </p:txBody>
      </p:sp>
    </p:spTree>
    <p:extLst>
      <p:ext uri="{BB962C8B-B14F-4D97-AF65-F5344CB8AC3E}">
        <p14:creationId xmlns:p14="http://schemas.microsoft.com/office/powerpoint/2010/main" val="11897610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443A0-6F52-F0EA-234B-5111C762CBC7}"/>
              </a:ext>
            </a:extLst>
          </p:cNvPr>
          <p:cNvSpPr>
            <a:spLocks noGrp="1"/>
          </p:cNvSpPr>
          <p:nvPr>
            <p:ph type="title"/>
          </p:nvPr>
        </p:nvSpPr>
        <p:spPr/>
        <p:txBody>
          <a:bodyPr/>
          <a:lstStyle/>
          <a:p>
            <a:r>
              <a:rPr lang="en-US" dirty="0"/>
              <a:t>Balance Due Payments/Penalties &amp; Estimates</a:t>
            </a:r>
          </a:p>
        </p:txBody>
      </p:sp>
      <p:sp>
        <p:nvSpPr>
          <p:cNvPr id="3" name="Content Placeholder 2">
            <a:extLst>
              <a:ext uri="{FF2B5EF4-FFF2-40B4-BE49-F238E27FC236}">
                <a16:creationId xmlns:a16="http://schemas.microsoft.com/office/drawing/2014/main" id="{AF8A7510-4783-19EE-4398-D134777B4757}"/>
              </a:ext>
            </a:extLst>
          </p:cNvPr>
          <p:cNvSpPr>
            <a:spLocks noGrp="1"/>
          </p:cNvSpPr>
          <p:nvPr>
            <p:ph idx="1"/>
          </p:nvPr>
        </p:nvSpPr>
        <p:spPr/>
        <p:txBody>
          <a:bodyPr>
            <a:normAutofit lnSpcReduction="10000"/>
          </a:bodyPr>
          <a:lstStyle/>
          <a:p>
            <a:r>
              <a:rPr lang="en-US" dirty="0"/>
              <a:t>Balance due payments for 2023 tax returns are due March 15</a:t>
            </a:r>
            <a:r>
              <a:rPr lang="en-US" baseline="30000" dirty="0"/>
              <a:t>th</a:t>
            </a:r>
            <a:r>
              <a:rPr lang="en-US" dirty="0"/>
              <a:t>, the non-extended due date of the returns.</a:t>
            </a:r>
          </a:p>
          <a:p>
            <a:pPr lvl="1"/>
            <a:r>
              <a:rPr lang="en-US" dirty="0"/>
              <a:t>Payments that are received after that date will have interest and penalties on the late payment.</a:t>
            </a:r>
          </a:p>
          <a:p>
            <a:r>
              <a:rPr lang="en-US" dirty="0"/>
              <a:t>Beginning for the 2024 tax year, entities will be required to make estimated tax payments or have underpayment penalties.</a:t>
            </a:r>
          </a:p>
          <a:p>
            <a:pPr lvl="1"/>
            <a:r>
              <a:rPr lang="en-US" dirty="0"/>
              <a:t>The computation of estimates and penalties are based on Nebraska’s corporation rules.</a:t>
            </a:r>
          </a:p>
          <a:p>
            <a:pPr lvl="1"/>
            <a:r>
              <a:rPr lang="en-US" dirty="0"/>
              <a:t>A safe harbor based on the prior year’s tax is not available to entities that are “Large Corporations”, which are defined as entities that had at least $1 million in taxable income in any of the three preceding tax years.  They can only use the safe harbor calculation for the first estimate.</a:t>
            </a:r>
          </a:p>
          <a:p>
            <a:pPr lvl="1"/>
            <a:r>
              <a:rPr lang="en-US" dirty="0"/>
              <a:t>Nebraska is still determining how to approach the prior year’s tax for PTET entities, particularly ones that made a retroactive election/payment, as the total tax shown on the return with a retroactive election will likely be much higher than a normal year.</a:t>
            </a:r>
          </a:p>
        </p:txBody>
      </p:sp>
    </p:spTree>
    <p:extLst>
      <p:ext uri="{BB962C8B-B14F-4D97-AF65-F5344CB8AC3E}">
        <p14:creationId xmlns:p14="http://schemas.microsoft.com/office/powerpoint/2010/main" val="21831975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1B8AB-DC08-B680-B169-A543816ED7B1}"/>
              </a:ext>
            </a:extLst>
          </p:cNvPr>
          <p:cNvSpPr>
            <a:spLocks noGrp="1"/>
          </p:cNvSpPr>
          <p:nvPr>
            <p:ph type="title"/>
          </p:nvPr>
        </p:nvSpPr>
        <p:spPr/>
        <p:txBody>
          <a:bodyPr>
            <a:normAutofit/>
          </a:bodyPr>
          <a:lstStyle/>
          <a:p>
            <a:r>
              <a:rPr lang="en-US" dirty="0"/>
              <a:t>NDOR </a:t>
            </a:r>
            <a:r>
              <a:rPr lang="en-US" dirty="0" err="1"/>
              <a:t>Faq’s</a:t>
            </a:r>
            <a:endParaRPr lang="en-US" dirty="0"/>
          </a:p>
        </p:txBody>
      </p:sp>
      <p:sp>
        <p:nvSpPr>
          <p:cNvPr id="3" name="Content Placeholder 2">
            <a:extLst>
              <a:ext uri="{FF2B5EF4-FFF2-40B4-BE49-F238E27FC236}">
                <a16:creationId xmlns:a16="http://schemas.microsoft.com/office/drawing/2014/main" id="{869E2307-D323-24DB-73EA-1F9EBD3FC150}"/>
              </a:ext>
            </a:extLst>
          </p:cNvPr>
          <p:cNvSpPr>
            <a:spLocks noGrp="1"/>
          </p:cNvSpPr>
          <p:nvPr>
            <p:ph idx="1"/>
          </p:nvPr>
        </p:nvSpPr>
        <p:spPr/>
        <p:txBody>
          <a:bodyPr/>
          <a:lstStyle/>
          <a:p>
            <a:r>
              <a:rPr lang="en-US" b="1" dirty="0"/>
              <a:t>How do eligible pass-through entities make an election for tax years 2018 through 2022?</a:t>
            </a:r>
          </a:p>
          <a:p>
            <a:pPr lvl="1"/>
            <a:r>
              <a:rPr lang="en-US" dirty="0"/>
              <a:t>The entity is not required to make an election for every tax year (2018 through 2022) in the same year or at all, the election is voluntary. For example, a Form PTET-E may be submitted in 2023 for the 2018 through 2020 tax years and another Form PTET-E may be filed in 2024 for the 2021 and 2022 tax years.</a:t>
            </a:r>
          </a:p>
          <a:p>
            <a:pPr lvl="1"/>
            <a:r>
              <a:rPr lang="en-US" dirty="0"/>
              <a:t>Elections for any one of the tax years 2018 through 2022 must be filed on or before December 30, 2025. Submit the Pass-Through Entity Tax (PTET) Election for Tax Years 2018 through 2022, Form PTET-E via the Nebraska Department of Revenue’s (</a:t>
            </a:r>
            <a:r>
              <a:rPr lang="en-US" dirty="0" err="1"/>
              <a:t>DOR’s</a:t>
            </a:r>
            <a:r>
              <a:rPr lang="en-US" dirty="0"/>
              <a:t>) secure file sharing system.</a:t>
            </a:r>
          </a:p>
          <a:p>
            <a:endParaRPr lang="en-US" dirty="0"/>
          </a:p>
        </p:txBody>
      </p:sp>
    </p:spTree>
    <p:extLst>
      <p:ext uri="{BB962C8B-B14F-4D97-AF65-F5344CB8AC3E}">
        <p14:creationId xmlns:p14="http://schemas.microsoft.com/office/powerpoint/2010/main" val="37618083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1B8AB-DC08-B680-B169-A543816ED7B1}"/>
              </a:ext>
            </a:extLst>
          </p:cNvPr>
          <p:cNvSpPr>
            <a:spLocks noGrp="1"/>
          </p:cNvSpPr>
          <p:nvPr>
            <p:ph type="title"/>
          </p:nvPr>
        </p:nvSpPr>
        <p:spPr/>
        <p:txBody>
          <a:bodyPr>
            <a:normAutofit/>
          </a:bodyPr>
          <a:lstStyle/>
          <a:p>
            <a:r>
              <a:rPr lang="en-US" dirty="0"/>
              <a:t>NDOR </a:t>
            </a:r>
            <a:r>
              <a:rPr lang="en-US" dirty="0" err="1"/>
              <a:t>Faq’s</a:t>
            </a:r>
            <a:r>
              <a:rPr lang="en-US" dirty="0"/>
              <a:t> (Cont.)</a:t>
            </a:r>
          </a:p>
        </p:txBody>
      </p:sp>
      <p:sp>
        <p:nvSpPr>
          <p:cNvPr id="3" name="Content Placeholder 2">
            <a:extLst>
              <a:ext uri="{FF2B5EF4-FFF2-40B4-BE49-F238E27FC236}">
                <a16:creationId xmlns:a16="http://schemas.microsoft.com/office/drawing/2014/main" id="{869E2307-D323-24DB-73EA-1F9EBD3FC150}"/>
              </a:ext>
            </a:extLst>
          </p:cNvPr>
          <p:cNvSpPr>
            <a:spLocks noGrp="1"/>
          </p:cNvSpPr>
          <p:nvPr>
            <p:ph idx="1"/>
          </p:nvPr>
        </p:nvSpPr>
        <p:spPr/>
        <p:txBody>
          <a:bodyPr/>
          <a:lstStyle/>
          <a:p>
            <a:r>
              <a:rPr lang="en-US" b="1" dirty="0"/>
              <a:t>Can an entity who did not file a 2018 return because all its income was from Nebraska and all the partners or shareholders were Nebraska resident individuals make the election for tax year 2018?</a:t>
            </a:r>
          </a:p>
          <a:p>
            <a:pPr lvl="1"/>
            <a:r>
              <a:rPr lang="en-US" dirty="0"/>
              <a:t>Yes. A 2018 Nebraska return must be on file for the pass-through entity to make the election. If a 2018 return was not previously filed, the pass-through entity may still file one, then make the election.</a:t>
            </a:r>
          </a:p>
          <a:p>
            <a:pPr lvl="1"/>
            <a:r>
              <a:rPr lang="en-US" dirty="0"/>
              <a:t>The entity makes the PTET election by filing a Pass-Through Entity Tax (PTET) Election for Tax Years 2018 through 2022, Form PTET-E. The Form PTET-E must be filed using the State of Nebraska’s file share system. The 2018 Form 1065N or Form 1120-SN may be filed at the same time as the Form PTET-E but must be mailed to the Nebraska Department of Revenue (DOR). No penalties will be applied to the 2018 return and no explanation is required with the 2018 return.</a:t>
            </a:r>
          </a:p>
        </p:txBody>
      </p:sp>
    </p:spTree>
    <p:extLst>
      <p:ext uri="{BB962C8B-B14F-4D97-AF65-F5344CB8AC3E}">
        <p14:creationId xmlns:p14="http://schemas.microsoft.com/office/powerpoint/2010/main" val="34212954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1B8AB-DC08-B680-B169-A543816ED7B1}"/>
              </a:ext>
            </a:extLst>
          </p:cNvPr>
          <p:cNvSpPr>
            <a:spLocks noGrp="1"/>
          </p:cNvSpPr>
          <p:nvPr>
            <p:ph type="title"/>
          </p:nvPr>
        </p:nvSpPr>
        <p:spPr/>
        <p:txBody>
          <a:bodyPr>
            <a:normAutofit/>
          </a:bodyPr>
          <a:lstStyle/>
          <a:p>
            <a:r>
              <a:rPr lang="en-US" dirty="0"/>
              <a:t>NDOR </a:t>
            </a:r>
            <a:r>
              <a:rPr lang="en-US" dirty="0" err="1"/>
              <a:t>Faq’s</a:t>
            </a:r>
            <a:r>
              <a:rPr lang="en-US" dirty="0"/>
              <a:t> (Cont.)</a:t>
            </a:r>
          </a:p>
        </p:txBody>
      </p:sp>
      <p:sp>
        <p:nvSpPr>
          <p:cNvPr id="3" name="Content Placeholder 2">
            <a:extLst>
              <a:ext uri="{FF2B5EF4-FFF2-40B4-BE49-F238E27FC236}">
                <a16:creationId xmlns:a16="http://schemas.microsoft.com/office/drawing/2014/main" id="{869E2307-D323-24DB-73EA-1F9EBD3FC150}"/>
              </a:ext>
            </a:extLst>
          </p:cNvPr>
          <p:cNvSpPr>
            <a:spLocks noGrp="1"/>
          </p:cNvSpPr>
          <p:nvPr>
            <p:ph idx="1"/>
          </p:nvPr>
        </p:nvSpPr>
        <p:spPr/>
        <p:txBody>
          <a:bodyPr>
            <a:normAutofit fontScale="92500" lnSpcReduction="10000"/>
          </a:bodyPr>
          <a:lstStyle/>
          <a:p>
            <a:r>
              <a:rPr lang="en-US" b="1" dirty="0"/>
              <a:t>Should the Form PTET-E be submitted before payments are made for tax years 2018 through 2022?</a:t>
            </a:r>
          </a:p>
          <a:p>
            <a:pPr lvl="1"/>
            <a:r>
              <a:rPr lang="en-US" dirty="0"/>
              <a:t>Yes. The Form PTET-E making an election for tax years 2018 through 2022 must be completed before payment is made. The Form PTET-E should be submitted before or at the same time payment is made.</a:t>
            </a:r>
          </a:p>
          <a:p>
            <a:pPr lvl="1"/>
            <a:r>
              <a:rPr lang="en-US" dirty="0"/>
              <a:t>The PTET may be remitted electronically using Nebraska e-pay, ACH credit, or  Nebraska Tele-pay.  S corporations may also pay by credit card. Payments made electronically must use the “tax period end date” for the tax year that includes the date the election is made. Partnerships using Nebraska e-pay or Nebraska Tele-pay must use the FTA Tax Type Code 02900 when scheduling its payment. S corporation must use FTA Tax Type Code 02000 or 02100 when scheduling its payment.</a:t>
            </a:r>
          </a:p>
          <a:p>
            <a:pPr lvl="2"/>
            <a:r>
              <a:rPr lang="en-US" dirty="0"/>
              <a:t>Example 1. The electing eligible entity files a calendar-year return and makes the election on October 1, 2023, the tax period end date is December 31, 2023.</a:t>
            </a:r>
          </a:p>
          <a:p>
            <a:pPr lvl="2"/>
            <a:r>
              <a:rPr lang="en-US" dirty="0"/>
              <a:t>Example 2. The electing eligible entity files a fiscal-year return ending September 30 and makes the election on September 15, 2023. The tax period end date is September 30, 2023.</a:t>
            </a:r>
          </a:p>
          <a:p>
            <a:pPr lvl="1"/>
            <a:r>
              <a:rPr lang="en-US" dirty="0"/>
              <a:t>Any eligible entity with a Nebraska e-pay mandate, must remit the PTET due electronically.</a:t>
            </a:r>
          </a:p>
        </p:txBody>
      </p:sp>
    </p:spTree>
    <p:extLst>
      <p:ext uri="{BB962C8B-B14F-4D97-AF65-F5344CB8AC3E}">
        <p14:creationId xmlns:p14="http://schemas.microsoft.com/office/powerpoint/2010/main" val="29552551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1B8AB-DC08-B680-B169-A543816ED7B1}"/>
              </a:ext>
            </a:extLst>
          </p:cNvPr>
          <p:cNvSpPr>
            <a:spLocks noGrp="1"/>
          </p:cNvSpPr>
          <p:nvPr>
            <p:ph type="title"/>
          </p:nvPr>
        </p:nvSpPr>
        <p:spPr/>
        <p:txBody>
          <a:bodyPr>
            <a:normAutofit/>
          </a:bodyPr>
          <a:lstStyle/>
          <a:p>
            <a:r>
              <a:rPr lang="en-US" dirty="0"/>
              <a:t>NDOR </a:t>
            </a:r>
            <a:r>
              <a:rPr lang="en-US" dirty="0" err="1"/>
              <a:t>Faq’s</a:t>
            </a:r>
            <a:r>
              <a:rPr lang="en-US" dirty="0"/>
              <a:t> (Cont.)</a:t>
            </a:r>
          </a:p>
        </p:txBody>
      </p:sp>
      <p:sp>
        <p:nvSpPr>
          <p:cNvPr id="3" name="Content Placeholder 2">
            <a:extLst>
              <a:ext uri="{FF2B5EF4-FFF2-40B4-BE49-F238E27FC236}">
                <a16:creationId xmlns:a16="http://schemas.microsoft.com/office/drawing/2014/main" id="{869E2307-D323-24DB-73EA-1F9EBD3FC150}"/>
              </a:ext>
            </a:extLst>
          </p:cNvPr>
          <p:cNvSpPr>
            <a:spLocks noGrp="1"/>
          </p:cNvSpPr>
          <p:nvPr>
            <p:ph idx="1"/>
          </p:nvPr>
        </p:nvSpPr>
        <p:spPr/>
        <p:txBody>
          <a:bodyPr>
            <a:normAutofit fontScale="92500" lnSpcReduction="10000"/>
          </a:bodyPr>
          <a:lstStyle/>
          <a:p>
            <a:r>
              <a:rPr lang="en-US" b="1" dirty="0"/>
              <a:t>Should the Form PTET-E be submitted before payments are made for tax years 2018 through 2022?</a:t>
            </a:r>
          </a:p>
          <a:p>
            <a:pPr lvl="1"/>
            <a:r>
              <a:rPr lang="en-US" dirty="0"/>
              <a:t>Yes. The Form PTET-E making an election for tax years 2018 through 2022 must be completed before payment is made. The Form PTET-E should be submitted before or at the same time payment is made.</a:t>
            </a:r>
          </a:p>
          <a:p>
            <a:pPr lvl="1"/>
            <a:r>
              <a:rPr lang="en-US" dirty="0"/>
              <a:t>The PTET may be remitted electronically using Nebraska e-pay, ACH credit, or  Nebraska Tele-pay.  S corporations may also pay by credit card. Payments made electronically must use the “tax period end date” for the tax year that includes the date the election is made. Partnerships using Nebraska e-pay or Nebraska Tele-pay must use the FTA Tax Type Code 02900 when scheduling its payment. S corporation must use FTA Tax Type Code 02000 or 02100 when scheduling its payment.</a:t>
            </a:r>
          </a:p>
          <a:p>
            <a:pPr lvl="2"/>
            <a:r>
              <a:rPr lang="en-US" dirty="0"/>
              <a:t>Example 1. The electing eligible entity files a calendar-year return and makes the election on October 1, 2023, the tax period end date is December 31, 2023.</a:t>
            </a:r>
          </a:p>
          <a:p>
            <a:pPr lvl="2"/>
            <a:r>
              <a:rPr lang="en-US" dirty="0"/>
              <a:t>Example 2. The electing eligible entity files a fiscal-year return ending September 30 and makes the election on September 15, 2023. The tax period end date is September 30, 2023.</a:t>
            </a:r>
          </a:p>
          <a:p>
            <a:pPr lvl="1"/>
            <a:r>
              <a:rPr lang="en-US" dirty="0"/>
              <a:t>Any eligible entity with a Nebraska e-pay mandate, must remit the PTET due electronically.</a:t>
            </a:r>
          </a:p>
        </p:txBody>
      </p:sp>
    </p:spTree>
    <p:extLst>
      <p:ext uri="{BB962C8B-B14F-4D97-AF65-F5344CB8AC3E}">
        <p14:creationId xmlns:p14="http://schemas.microsoft.com/office/powerpoint/2010/main" val="21789260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1B8AB-DC08-B680-B169-A543816ED7B1}"/>
              </a:ext>
            </a:extLst>
          </p:cNvPr>
          <p:cNvSpPr>
            <a:spLocks noGrp="1"/>
          </p:cNvSpPr>
          <p:nvPr>
            <p:ph type="title"/>
          </p:nvPr>
        </p:nvSpPr>
        <p:spPr/>
        <p:txBody>
          <a:bodyPr>
            <a:normAutofit/>
          </a:bodyPr>
          <a:lstStyle/>
          <a:p>
            <a:r>
              <a:rPr lang="en-US" dirty="0"/>
              <a:t>NDOR </a:t>
            </a:r>
            <a:r>
              <a:rPr lang="en-US" dirty="0" err="1"/>
              <a:t>Faq’s</a:t>
            </a:r>
            <a:r>
              <a:rPr lang="en-US" dirty="0"/>
              <a:t> (Cont.)</a:t>
            </a:r>
          </a:p>
        </p:txBody>
      </p:sp>
      <p:sp>
        <p:nvSpPr>
          <p:cNvPr id="3" name="Content Placeholder 2">
            <a:extLst>
              <a:ext uri="{FF2B5EF4-FFF2-40B4-BE49-F238E27FC236}">
                <a16:creationId xmlns:a16="http://schemas.microsoft.com/office/drawing/2014/main" id="{869E2307-D323-24DB-73EA-1F9EBD3FC150}"/>
              </a:ext>
            </a:extLst>
          </p:cNvPr>
          <p:cNvSpPr>
            <a:spLocks noGrp="1"/>
          </p:cNvSpPr>
          <p:nvPr>
            <p:ph idx="1"/>
          </p:nvPr>
        </p:nvSpPr>
        <p:spPr/>
        <p:txBody>
          <a:bodyPr>
            <a:normAutofit/>
          </a:bodyPr>
          <a:lstStyle/>
          <a:p>
            <a:r>
              <a:rPr lang="en-US" b="1" dirty="0"/>
              <a:t>How do eligible pass-through entities make an election for tax years after 2022?</a:t>
            </a:r>
          </a:p>
          <a:p>
            <a:pPr lvl="1"/>
            <a:r>
              <a:rPr lang="en-US" dirty="0"/>
              <a:t>The Pass-Through Entity Tax (PTET) Election for Tax Years After 2022, Form PTET-E must be submitted via the Nebraska Department of Revenue’s (</a:t>
            </a:r>
            <a:r>
              <a:rPr lang="en-US" dirty="0" err="1"/>
              <a:t>DOR’s</a:t>
            </a:r>
            <a:r>
              <a:rPr lang="en-US" dirty="0"/>
              <a:t>) secure file sharing system. The PTET election may also be made when filing the pass-through entity’s return and checking Box 5. The election must be filed on or before the due date of the partnership’s or S corporation’s Nebraska return, including any approved extension.</a:t>
            </a:r>
          </a:p>
        </p:txBody>
      </p:sp>
    </p:spTree>
    <p:extLst>
      <p:ext uri="{BB962C8B-B14F-4D97-AF65-F5344CB8AC3E}">
        <p14:creationId xmlns:p14="http://schemas.microsoft.com/office/powerpoint/2010/main" val="1156667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591D2-88BB-C942-4C40-C36CE3217813}"/>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E810061A-EDFE-E685-3767-C4D36A43B439}"/>
              </a:ext>
            </a:extLst>
          </p:cNvPr>
          <p:cNvSpPr>
            <a:spLocks noGrp="1"/>
          </p:cNvSpPr>
          <p:nvPr>
            <p:ph idx="1"/>
          </p:nvPr>
        </p:nvSpPr>
        <p:spPr/>
        <p:txBody>
          <a:bodyPr>
            <a:normAutofit fontScale="85000" lnSpcReduction="20000"/>
          </a:bodyPr>
          <a:lstStyle/>
          <a:p>
            <a:r>
              <a:rPr lang="en-US" dirty="0"/>
              <a:t>PTET Examples – Partnerships &amp; S Corporations</a:t>
            </a:r>
          </a:p>
          <a:p>
            <a:pPr lvl="1"/>
            <a:r>
              <a:rPr lang="en-US" dirty="0"/>
              <a:t>#1 - Partnership – Fully Paid in 2023</a:t>
            </a:r>
          </a:p>
          <a:p>
            <a:pPr lvl="1"/>
            <a:r>
              <a:rPr lang="en-US" dirty="0"/>
              <a:t>#2 - Partnership – Fully Paid in 2024</a:t>
            </a:r>
          </a:p>
          <a:p>
            <a:pPr lvl="1"/>
            <a:r>
              <a:rPr lang="en-US" dirty="0"/>
              <a:t>#3 - Partnership – Partially Paid in 2023</a:t>
            </a:r>
          </a:p>
          <a:p>
            <a:pPr lvl="1"/>
            <a:r>
              <a:rPr lang="en-US" dirty="0"/>
              <a:t>#4 - Partnership – Unequal Guaranteed Payments</a:t>
            </a:r>
          </a:p>
          <a:p>
            <a:pPr lvl="1"/>
            <a:r>
              <a:rPr lang="en-US" dirty="0"/>
              <a:t>#5 - Partnership – Current Year &amp; Retroactive PTET Paid in 2023</a:t>
            </a:r>
          </a:p>
          <a:p>
            <a:pPr lvl="1"/>
            <a:r>
              <a:rPr lang="en-US" dirty="0"/>
              <a:t>#6 - Partnership – PTET Overpaid in 2023</a:t>
            </a:r>
          </a:p>
          <a:p>
            <a:pPr lvl="1"/>
            <a:r>
              <a:rPr lang="en-US" dirty="0"/>
              <a:t>#7 - Partnership – 90% Nebraska-Sourced Income</a:t>
            </a:r>
          </a:p>
          <a:p>
            <a:pPr lvl="1"/>
            <a:r>
              <a:rPr lang="en-US" dirty="0"/>
              <a:t>#8 - S Corporation – Fully Paid in 2023</a:t>
            </a:r>
          </a:p>
          <a:p>
            <a:pPr lvl="1"/>
            <a:r>
              <a:rPr lang="en-US" dirty="0"/>
              <a:t>#9 - S Corporation – Fully Paid in 2024</a:t>
            </a:r>
          </a:p>
          <a:p>
            <a:r>
              <a:rPr lang="en-US" dirty="0"/>
              <a:t>General PTET Mechanics</a:t>
            </a:r>
          </a:p>
          <a:p>
            <a:r>
              <a:rPr lang="en-US" dirty="0"/>
              <a:t>Balance Due Payments/Penalties &amp; Estimates</a:t>
            </a:r>
          </a:p>
          <a:p>
            <a:r>
              <a:rPr lang="en-US" dirty="0"/>
              <a:t>Nebraska Department of Revenue FAQ’s</a:t>
            </a:r>
          </a:p>
          <a:p>
            <a:r>
              <a:rPr lang="en-US" dirty="0"/>
              <a:t>Questions</a:t>
            </a:r>
          </a:p>
        </p:txBody>
      </p:sp>
    </p:spTree>
    <p:extLst>
      <p:ext uri="{BB962C8B-B14F-4D97-AF65-F5344CB8AC3E}">
        <p14:creationId xmlns:p14="http://schemas.microsoft.com/office/powerpoint/2010/main" val="1418338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1B8AB-DC08-B680-B169-A543816ED7B1}"/>
              </a:ext>
            </a:extLst>
          </p:cNvPr>
          <p:cNvSpPr>
            <a:spLocks noGrp="1"/>
          </p:cNvSpPr>
          <p:nvPr>
            <p:ph type="title"/>
          </p:nvPr>
        </p:nvSpPr>
        <p:spPr/>
        <p:txBody>
          <a:bodyPr>
            <a:normAutofit/>
          </a:bodyPr>
          <a:lstStyle/>
          <a:p>
            <a:r>
              <a:rPr lang="en-US" dirty="0"/>
              <a:t>NDOR </a:t>
            </a:r>
            <a:r>
              <a:rPr lang="en-US" dirty="0" err="1"/>
              <a:t>Faq’s</a:t>
            </a:r>
            <a:r>
              <a:rPr lang="en-US" dirty="0"/>
              <a:t> (Cont.)</a:t>
            </a:r>
          </a:p>
        </p:txBody>
      </p:sp>
      <p:sp>
        <p:nvSpPr>
          <p:cNvPr id="3" name="Content Placeholder 2">
            <a:extLst>
              <a:ext uri="{FF2B5EF4-FFF2-40B4-BE49-F238E27FC236}">
                <a16:creationId xmlns:a16="http://schemas.microsoft.com/office/drawing/2014/main" id="{869E2307-D323-24DB-73EA-1F9EBD3FC150}"/>
              </a:ext>
            </a:extLst>
          </p:cNvPr>
          <p:cNvSpPr>
            <a:spLocks noGrp="1"/>
          </p:cNvSpPr>
          <p:nvPr>
            <p:ph idx="1"/>
          </p:nvPr>
        </p:nvSpPr>
        <p:spPr/>
        <p:txBody>
          <a:bodyPr>
            <a:normAutofit/>
          </a:bodyPr>
          <a:lstStyle/>
          <a:p>
            <a:r>
              <a:rPr lang="en-US" b="1" dirty="0"/>
              <a:t>UPDATED: 01/31/2024: For tax years after 2022, can the entity make PTET payments before the year end and upload the signed Form PTET-E election closer to the due date of the return?</a:t>
            </a:r>
          </a:p>
          <a:p>
            <a:pPr lvl="1"/>
            <a:r>
              <a:rPr lang="en-US" dirty="0"/>
              <a:t>Yes. The PTET election for tax years after 2022 must be received by the Nebraska Department of Revenue on or before the due date of the return, including any granted extension.</a:t>
            </a:r>
          </a:p>
          <a:p>
            <a:pPr lvl="1"/>
            <a:r>
              <a:rPr lang="en-US" dirty="0"/>
              <a:t>The Pass-Through Entity Tax (PTET) Election for Tax Years After 2022, Form PTET-E must be submitted via the Nebraska Department of Revenue’s (</a:t>
            </a:r>
            <a:r>
              <a:rPr lang="en-US" dirty="0" err="1"/>
              <a:t>DOR’s</a:t>
            </a:r>
            <a:r>
              <a:rPr lang="en-US" dirty="0"/>
              <a:t>) secure file sharing system.  The PTET election may also be made when filing the pass-through entity’s return and checking Box 5.</a:t>
            </a:r>
          </a:p>
          <a:p>
            <a:pPr lvl="1"/>
            <a:r>
              <a:rPr lang="en-US" dirty="0"/>
              <a:t>The date the PTET election is filed may make a difference for the timing of the income tax deduction on the federal return.</a:t>
            </a:r>
          </a:p>
        </p:txBody>
      </p:sp>
    </p:spTree>
    <p:extLst>
      <p:ext uri="{BB962C8B-B14F-4D97-AF65-F5344CB8AC3E}">
        <p14:creationId xmlns:p14="http://schemas.microsoft.com/office/powerpoint/2010/main" val="26822527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1B8AB-DC08-B680-B169-A543816ED7B1}"/>
              </a:ext>
            </a:extLst>
          </p:cNvPr>
          <p:cNvSpPr>
            <a:spLocks noGrp="1"/>
          </p:cNvSpPr>
          <p:nvPr>
            <p:ph type="title"/>
          </p:nvPr>
        </p:nvSpPr>
        <p:spPr/>
        <p:txBody>
          <a:bodyPr>
            <a:normAutofit/>
          </a:bodyPr>
          <a:lstStyle/>
          <a:p>
            <a:r>
              <a:rPr lang="en-US" dirty="0"/>
              <a:t>NDOR </a:t>
            </a:r>
            <a:r>
              <a:rPr lang="en-US" dirty="0" err="1"/>
              <a:t>Faq’s</a:t>
            </a:r>
            <a:r>
              <a:rPr lang="en-US" dirty="0"/>
              <a:t> (Cont.)</a:t>
            </a:r>
          </a:p>
        </p:txBody>
      </p:sp>
      <p:sp>
        <p:nvSpPr>
          <p:cNvPr id="3" name="Content Placeholder 2">
            <a:extLst>
              <a:ext uri="{FF2B5EF4-FFF2-40B4-BE49-F238E27FC236}">
                <a16:creationId xmlns:a16="http://schemas.microsoft.com/office/drawing/2014/main" id="{869E2307-D323-24DB-73EA-1F9EBD3FC150}"/>
              </a:ext>
            </a:extLst>
          </p:cNvPr>
          <p:cNvSpPr>
            <a:spLocks noGrp="1"/>
          </p:cNvSpPr>
          <p:nvPr>
            <p:ph idx="1"/>
          </p:nvPr>
        </p:nvSpPr>
        <p:spPr/>
        <p:txBody>
          <a:bodyPr>
            <a:normAutofit/>
          </a:bodyPr>
          <a:lstStyle/>
          <a:p>
            <a:r>
              <a:rPr lang="en-US" b="1" dirty="0"/>
              <a:t>UPDATED: 01/31/2024: For tax years after 2022, can the entity make PTET payments before the year end and upload the signed Form PTET-E election closer to the due date of the return?</a:t>
            </a:r>
          </a:p>
          <a:p>
            <a:pPr lvl="1"/>
            <a:r>
              <a:rPr lang="en-US" dirty="0"/>
              <a:t>Yes. The PTET election for tax years after 2022 must be received by the Nebraska Department of Revenue on or before the due date of the return, including any granted extension.</a:t>
            </a:r>
          </a:p>
          <a:p>
            <a:pPr lvl="1"/>
            <a:r>
              <a:rPr lang="en-US" dirty="0"/>
              <a:t>The Pass-Through Entity Tax (PTET) Election for Tax Years After 2022, Form PTET-E must be submitted via the Nebraska Department of Revenue’s (</a:t>
            </a:r>
            <a:r>
              <a:rPr lang="en-US" dirty="0" err="1"/>
              <a:t>DOR’s</a:t>
            </a:r>
            <a:r>
              <a:rPr lang="en-US" dirty="0"/>
              <a:t>) secure file sharing system.  The PTET election may also be made when filing the pass-through entity’s return and checking Box 5.</a:t>
            </a:r>
          </a:p>
          <a:p>
            <a:pPr lvl="1"/>
            <a:r>
              <a:rPr lang="en-US" dirty="0"/>
              <a:t>The date the PTET election is filed may make a difference for the timing of the income tax deduction on the federal return.</a:t>
            </a:r>
          </a:p>
        </p:txBody>
      </p:sp>
    </p:spTree>
    <p:extLst>
      <p:ext uri="{BB962C8B-B14F-4D97-AF65-F5344CB8AC3E}">
        <p14:creationId xmlns:p14="http://schemas.microsoft.com/office/powerpoint/2010/main" val="2527799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1B8AB-DC08-B680-B169-A543816ED7B1}"/>
              </a:ext>
            </a:extLst>
          </p:cNvPr>
          <p:cNvSpPr>
            <a:spLocks noGrp="1"/>
          </p:cNvSpPr>
          <p:nvPr>
            <p:ph type="title"/>
          </p:nvPr>
        </p:nvSpPr>
        <p:spPr/>
        <p:txBody>
          <a:bodyPr>
            <a:normAutofit/>
          </a:bodyPr>
          <a:lstStyle/>
          <a:p>
            <a:r>
              <a:rPr lang="en-US" dirty="0"/>
              <a:t>NDOR </a:t>
            </a:r>
            <a:r>
              <a:rPr lang="en-US" dirty="0" err="1"/>
              <a:t>Faq’s</a:t>
            </a:r>
            <a:r>
              <a:rPr lang="en-US" dirty="0"/>
              <a:t> (Cont.)</a:t>
            </a:r>
          </a:p>
        </p:txBody>
      </p:sp>
      <p:sp>
        <p:nvSpPr>
          <p:cNvPr id="3" name="Content Placeholder 2">
            <a:extLst>
              <a:ext uri="{FF2B5EF4-FFF2-40B4-BE49-F238E27FC236}">
                <a16:creationId xmlns:a16="http://schemas.microsoft.com/office/drawing/2014/main" id="{869E2307-D323-24DB-73EA-1F9EBD3FC150}"/>
              </a:ext>
            </a:extLst>
          </p:cNvPr>
          <p:cNvSpPr>
            <a:spLocks noGrp="1"/>
          </p:cNvSpPr>
          <p:nvPr>
            <p:ph idx="1"/>
          </p:nvPr>
        </p:nvSpPr>
        <p:spPr/>
        <p:txBody>
          <a:bodyPr>
            <a:normAutofit/>
          </a:bodyPr>
          <a:lstStyle/>
          <a:p>
            <a:r>
              <a:rPr lang="en-US" b="1" dirty="0"/>
              <a:t>When a partnership or S corporation has a non-tax paying entity (e.g., IRA, LLC, or S corporation) as an owner and an individual as an owner, how should the PTET be calculated?</a:t>
            </a:r>
          </a:p>
          <a:p>
            <a:pPr lvl="1"/>
            <a:r>
              <a:rPr lang="en-US" dirty="0"/>
              <a:t>The electing partnership or S corporation computes its PTET liability on its entire Nebraska source income.</a:t>
            </a:r>
          </a:p>
        </p:txBody>
      </p:sp>
    </p:spTree>
    <p:extLst>
      <p:ext uri="{BB962C8B-B14F-4D97-AF65-F5344CB8AC3E}">
        <p14:creationId xmlns:p14="http://schemas.microsoft.com/office/powerpoint/2010/main" val="37263771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1B8AB-DC08-B680-B169-A543816ED7B1}"/>
              </a:ext>
            </a:extLst>
          </p:cNvPr>
          <p:cNvSpPr>
            <a:spLocks noGrp="1"/>
          </p:cNvSpPr>
          <p:nvPr>
            <p:ph type="title"/>
          </p:nvPr>
        </p:nvSpPr>
        <p:spPr/>
        <p:txBody>
          <a:bodyPr>
            <a:normAutofit/>
          </a:bodyPr>
          <a:lstStyle/>
          <a:p>
            <a:r>
              <a:rPr lang="en-US" dirty="0"/>
              <a:t>NDOR </a:t>
            </a:r>
            <a:r>
              <a:rPr lang="en-US" dirty="0" err="1"/>
              <a:t>Faq’s</a:t>
            </a:r>
            <a:r>
              <a:rPr lang="en-US" dirty="0"/>
              <a:t> (Cont.)</a:t>
            </a:r>
          </a:p>
        </p:txBody>
      </p:sp>
      <p:sp>
        <p:nvSpPr>
          <p:cNvPr id="3" name="Content Placeholder 2">
            <a:extLst>
              <a:ext uri="{FF2B5EF4-FFF2-40B4-BE49-F238E27FC236}">
                <a16:creationId xmlns:a16="http://schemas.microsoft.com/office/drawing/2014/main" id="{869E2307-D323-24DB-73EA-1F9EBD3FC150}"/>
              </a:ext>
            </a:extLst>
          </p:cNvPr>
          <p:cNvSpPr>
            <a:spLocks noGrp="1"/>
          </p:cNvSpPr>
          <p:nvPr>
            <p:ph idx="1"/>
          </p:nvPr>
        </p:nvSpPr>
        <p:spPr/>
        <p:txBody>
          <a:bodyPr>
            <a:normAutofit/>
          </a:bodyPr>
          <a:lstStyle/>
          <a:p>
            <a:r>
              <a:rPr lang="en-US" b="1" dirty="0"/>
              <a:t>Are guaranteed payments included in the amount subject to the PTET?</a:t>
            </a:r>
          </a:p>
          <a:p>
            <a:pPr lvl="1"/>
            <a:r>
              <a:rPr lang="en-US" dirty="0"/>
              <a:t>Yes, guaranteed payments are included in the amount subject to the PTET.</a:t>
            </a:r>
          </a:p>
        </p:txBody>
      </p:sp>
    </p:spTree>
    <p:extLst>
      <p:ext uri="{BB962C8B-B14F-4D97-AF65-F5344CB8AC3E}">
        <p14:creationId xmlns:p14="http://schemas.microsoft.com/office/powerpoint/2010/main" val="7503969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1B8AB-DC08-B680-B169-A543816ED7B1}"/>
              </a:ext>
            </a:extLst>
          </p:cNvPr>
          <p:cNvSpPr>
            <a:spLocks noGrp="1"/>
          </p:cNvSpPr>
          <p:nvPr>
            <p:ph type="title"/>
          </p:nvPr>
        </p:nvSpPr>
        <p:spPr/>
        <p:txBody>
          <a:bodyPr>
            <a:normAutofit/>
          </a:bodyPr>
          <a:lstStyle/>
          <a:p>
            <a:r>
              <a:rPr lang="en-US" dirty="0"/>
              <a:t>NDOR </a:t>
            </a:r>
            <a:r>
              <a:rPr lang="en-US" dirty="0" err="1"/>
              <a:t>Faq’s</a:t>
            </a:r>
            <a:r>
              <a:rPr lang="en-US" dirty="0"/>
              <a:t> (Cont.)</a:t>
            </a:r>
          </a:p>
        </p:txBody>
      </p:sp>
      <p:sp>
        <p:nvSpPr>
          <p:cNvPr id="3" name="Content Placeholder 2">
            <a:extLst>
              <a:ext uri="{FF2B5EF4-FFF2-40B4-BE49-F238E27FC236}">
                <a16:creationId xmlns:a16="http://schemas.microsoft.com/office/drawing/2014/main" id="{869E2307-D323-24DB-73EA-1F9EBD3FC150}"/>
              </a:ext>
            </a:extLst>
          </p:cNvPr>
          <p:cNvSpPr>
            <a:spLocks noGrp="1"/>
          </p:cNvSpPr>
          <p:nvPr>
            <p:ph idx="1"/>
          </p:nvPr>
        </p:nvSpPr>
        <p:spPr/>
        <p:txBody>
          <a:bodyPr>
            <a:normAutofit/>
          </a:bodyPr>
          <a:lstStyle/>
          <a:p>
            <a:r>
              <a:rPr lang="en-US" b="1" dirty="0"/>
              <a:t>If the pass-through entity has a loss in any tax year between 2018 through 2022, can the entity skip that year on the election form.</a:t>
            </a:r>
          </a:p>
          <a:p>
            <a:pPr lvl="1"/>
            <a:r>
              <a:rPr lang="en-US" dirty="0"/>
              <a:t>Yes. The pass-through entity is not required to make the election, it is voluntary. If the pass-through entity makes the election for the “loss” year, enter the Nebraska loss amount in the Nebraska income field and enter zero in the PTET field for the taxable year.</a:t>
            </a:r>
          </a:p>
          <a:p>
            <a:pPr lvl="1"/>
            <a:r>
              <a:rPr lang="en-US" dirty="0"/>
              <a:t>While the election is available, making the election for a loss year may not benefit the partners or shareholders as they may not receive a federal deduction for state taxes or a credit for PTET paid by the partnership or S corporation.</a:t>
            </a:r>
          </a:p>
        </p:txBody>
      </p:sp>
    </p:spTree>
    <p:extLst>
      <p:ext uri="{BB962C8B-B14F-4D97-AF65-F5344CB8AC3E}">
        <p14:creationId xmlns:p14="http://schemas.microsoft.com/office/powerpoint/2010/main" val="23279713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1B8AB-DC08-B680-B169-A543816ED7B1}"/>
              </a:ext>
            </a:extLst>
          </p:cNvPr>
          <p:cNvSpPr>
            <a:spLocks noGrp="1"/>
          </p:cNvSpPr>
          <p:nvPr>
            <p:ph type="title"/>
          </p:nvPr>
        </p:nvSpPr>
        <p:spPr/>
        <p:txBody>
          <a:bodyPr>
            <a:normAutofit/>
          </a:bodyPr>
          <a:lstStyle/>
          <a:p>
            <a:r>
              <a:rPr lang="en-US" dirty="0"/>
              <a:t>NDOR </a:t>
            </a:r>
            <a:r>
              <a:rPr lang="en-US" dirty="0" err="1"/>
              <a:t>Faq’s</a:t>
            </a:r>
            <a:r>
              <a:rPr lang="en-US" dirty="0"/>
              <a:t> (Cont.)</a:t>
            </a:r>
          </a:p>
        </p:txBody>
      </p:sp>
      <p:sp>
        <p:nvSpPr>
          <p:cNvPr id="3" name="Content Placeholder 2">
            <a:extLst>
              <a:ext uri="{FF2B5EF4-FFF2-40B4-BE49-F238E27FC236}">
                <a16:creationId xmlns:a16="http://schemas.microsoft.com/office/drawing/2014/main" id="{869E2307-D323-24DB-73EA-1F9EBD3FC150}"/>
              </a:ext>
            </a:extLst>
          </p:cNvPr>
          <p:cNvSpPr>
            <a:spLocks noGrp="1"/>
          </p:cNvSpPr>
          <p:nvPr>
            <p:ph idx="1"/>
          </p:nvPr>
        </p:nvSpPr>
        <p:spPr/>
        <p:txBody>
          <a:bodyPr>
            <a:normAutofit/>
          </a:bodyPr>
          <a:lstStyle/>
          <a:p>
            <a:r>
              <a:rPr lang="en-US" b="1" dirty="0"/>
              <a:t>Is there any adjustment in other tax years when a pass-through entity electing to pay the PTET has a “loss” year?</a:t>
            </a:r>
          </a:p>
          <a:p>
            <a:pPr lvl="1"/>
            <a:r>
              <a:rPr lang="en-US" dirty="0"/>
              <a:t>No, the PTET for other tax years cannot be reduced by any amount from a loss year.</a:t>
            </a:r>
          </a:p>
        </p:txBody>
      </p:sp>
    </p:spTree>
    <p:extLst>
      <p:ext uri="{BB962C8B-B14F-4D97-AF65-F5344CB8AC3E}">
        <p14:creationId xmlns:p14="http://schemas.microsoft.com/office/powerpoint/2010/main" val="7153879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1B8AB-DC08-B680-B169-A543816ED7B1}"/>
              </a:ext>
            </a:extLst>
          </p:cNvPr>
          <p:cNvSpPr>
            <a:spLocks noGrp="1"/>
          </p:cNvSpPr>
          <p:nvPr>
            <p:ph type="title"/>
          </p:nvPr>
        </p:nvSpPr>
        <p:spPr/>
        <p:txBody>
          <a:bodyPr>
            <a:normAutofit/>
          </a:bodyPr>
          <a:lstStyle/>
          <a:p>
            <a:r>
              <a:rPr lang="en-US" dirty="0"/>
              <a:t>NDOR </a:t>
            </a:r>
            <a:r>
              <a:rPr lang="en-US" dirty="0" err="1"/>
              <a:t>Faq’s</a:t>
            </a:r>
            <a:r>
              <a:rPr lang="en-US" dirty="0"/>
              <a:t> (Cont.)</a:t>
            </a:r>
          </a:p>
        </p:txBody>
      </p:sp>
      <p:sp>
        <p:nvSpPr>
          <p:cNvPr id="3" name="Content Placeholder 2">
            <a:extLst>
              <a:ext uri="{FF2B5EF4-FFF2-40B4-BE49-F238E27FC236}">
                <a16:creationId xmlns:a16="http://schemas.microsoft.com/office/drawing/2014/main" id="{869E2307-D323-24DB-73EA-1F9EBD3FC150}"/>
              </a:ext>
            </a:extLst>
          </p:cNvPr>
          <p:cNvSpPr>
            <a:spLocks noGrp="1"/>
          </p:cNvSpPr>
          <p:nvPr>
            <p:ph idx="1"/>
          </p:nvPr>
        </p:nvSpPr>
        <p:spPr/>
        <p:txBody>
          <a:bodyPr>
            <a:normAutofit/>
          </a:bodyPr>
          <a:lstStyle/>
          <a:p>
            <a:r>
              <a:rPr lang="en-US" b="1" dirty="0"/>
              <a:t>Does the pass-through entity need to be active and operating in tax years 2023, 2024, and 2025 to file the election for tax years 2018 through 2022?</a:t>
            </a:r>
          </a:p>
          <a:p>
            <a:pPr lvl="1"/>
            <a:r>
              <a:rPr lang="en-US" dirty="0"/>
              <a:t>Partnerships and S corporations that no longer exist could make the election. However, there would be no PTET credit for the prior partners or shareholders.</a:t>
            </a:r>
          </a:p>
          <a:p>
            <a:pPr lvl="1"/>
            <a:r>
              <a:rPr lang="en-US" dirty="0"/>
              <a:t>The PTET credit is based on the partner’s distributive share or a shareholder’s pro rata share of the PTET paid. Since the entity no longer exists at the time the payment is made, there is no pro rata or distributive share of the tax paid.</a:t>
            </a:r>
          </a:p>
        </p:txBody>
      </p:sp>
    </p:spTree>
    <p:extLst>
      <p:ext uri="{BB962C8B-B14F-4D97-AF65-F5344CB8AC3E}">
        <p14:creationId xmlns:p14="http://schemas.microsoft.com/office/powerpoint/2010/main" val="6033479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1B8AB-DC08-B680-B169-A543816ED7B1}"/>
              </a:ext>
            </a:extLst>
          </p:cNvPr>
          <p:cNvSpPr>
            <a:spLocks noGrp="1"/>
          </p:cNvSpPr>
          <p:nvPr>
            <p:ph type="title"/>
          </p:nvPr>
        </p:nvSpPr>
        <p:spPr/>
        <p:txBody>
          <a:bodyPr>
            <a:normAutofit/>
          </a:bodyPr>
          <a:lstStyle/>
          <a:p>
            <a:r>
              <a:rPr lang="en-US" dirty="0"/>
              <a:t>NDOR </a:t>
            </a:r>
            <a:r>
              <a:rPr lang="en-US" dirty="0" err="1"/>
              <a:t>Faq’s</a:t>
            </a:r>
            <a:r>
              <a:rPr lang="en-US" dirty="0"/>
              <a:t> (Cont.)</a:t>
            </a:r>
          </a:p>
        </p:txBody>
      </p:sp>
      <p:sp>
        <p:nvSpPr>
          <p:cNvPr id="3" name="Content Placeholder 2">
            <a:extLst>
              <a:ext uri="{FF2B5EF4-FFF2-40B4-BE49-F238E27FC236}">
                <a16:creationId xmlns:a16="http://schemas.microsoft.com/office/drawing/2014/main" id="{869E2307-D323-24DB-73EA-1F9EBD3FC150}"/>
              </a:ext>
            </a:extLst>
          </p:cNvPr>
          <p:cNvSpPr>
            <a:spLocks noGrp="1"/>
          </p:cNvSpPr>
          <p:nvPr>
            <p:ph idx="1"/>
          </p:nvPr>
        </p:nvSpPr>
        <p:spPr/>
        <p:txBody>
          <a:bodyPr>
            <a:normAutofit/>
          </a:bodyPr>
          <a:lstStyle/>
          <a:p>
            <a:r>
              <a:rPr lang="en-US" b="1" dirty="0"/>
              <a:t>UPDATED: 01/31/2024: For the elections and PTET paid for prior tax years, is the PTET credit allocated to the current owners or based on the ownership of the entity in the tax year for which the election applies?</a:t>
            </a:r>
          </a:p>
          <a:p>
            <a:pPr lvl="1"/>
            <a:r>
              <a:rPr lang="en-US" dirty="0"/>
              <a:t>The PTET credit is available to the individuals or entities that were partners or shareholders for the same tax year the pass-through entity reported the PTET on its Nebraska income tax return.</a:t>
            </a:r>
          </a:p>
        </p:txBody>
      </p:sp>
    </p:spTree>
    <p:extLst>
      <p:ext uri="{BB962C8B-B14F-4D97-AF65-F5344CB8AC3E}">
        <p14:creationId xmlns:p14="http://schemas.microsoft.com/office/powerpoint/2010/main" val="30512639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1B8AB-DC08-B680-B169-A543816ED7B1}"/>
              </a:ext>
            </a:extLst>
          </p:cNvPr>
          <p:cNvSpPr>
            <a:spLocks noGrp="1"/>
          </p:cNvSpPr>
          <p:nvPr>
            <p:ph type="title"/>
          </p:nvPr>
        </p:nvSpPr>
        <p:spPr/>
        <p:txBody>
          <a:bodyPr>
            <a:normAutofit/>
          </a:bodyPr>
          <a:lstStyle/>
          <a:p>
            <a:r>
              <a:rPr lang="en-US" dirty="0"/>
              <a:t>NDOR </a:t>
            </a:r>
            <a:r>
              <a:rPr lang="en-US" dirty="0" err="1"/>
              <a:t>Faq’s</a:t>
            </a:r>
            <a:r>
              <a:rPr lang="en-US" dirty="0"/>
              <a:t> (Cont.)</a:t>
            </a:r>
          </a:p>
        </p:txBody>
      </p:sp>
      <p:sp>
        <p:nvSpPr>
          <p:cNvPr id="3" name="Content Placeholder 2">
            <a:extLst>
              <a:ext uri="{FF2B5EF4-FFF2-40B4-BE49-F238E27FC236}">
                <a16:creationId xmlns:a16="http://schemas.microsoft.com/office/drawing/2014/main" id="{869E2307-D323-24DB-73EA-1F9EBD3FC150}"/>
              </a:ext>
            </a:extLst>
          </p:cNvPr>
          <p:cNvSpPr>
            <a:spLocks noGrp="1"/>
          </p:cNvSpPr>
          <p:nvPr>
            <p:ph idx="1"/>
          </p:nvPr>
        </p:nvSpPr>
        <p:spPr/>
        <p:txBody>
          <a:bodyPr>
            <a:normAutofit/>
          </a:bodyPr>
          <a:lstStyle/>
          <a:p>
            <a:r>
              <a:rPr lang="en-US" b="1" dirty="0"/>
              <a:t>Is an entity that filed as a partnership until 2020 disqualified from making the PTET election for tax years 2018 to 2022, if it made a federal S corporation election with the IRS in 2020?</a:t>
            </a:r>
          </a:p>
          <a:p>
            <a:pPr lvl="1"/>
            <a:r>
              <a:rPr lang="en-US" dirty="0"/>
              <a:t>An entity that changes from an eligible partnership to an eligible S corporation may make the election in all tax years. Provided the pass-through entity has the same federal identification number, it may make the election for tax years 2018 through 2022 on the same Form PTET-E.</a:t>
            </a:r>
          </a:p>
        </p:txBody>
      </p:sp>
    </p:spTree>
    <p:extLst>
      <p:ext uri="{BB962C8B-B14F-4D97-AF65-F5344CB8AC3E}">
        <p14:creationId xmlns:p14="http://schemas.microsoft.com/office/powerpoint/2010/main" val="34041072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1B8AB-DC08-B680-B169-A543816ED7B1}"/>
              </a:ext>
            </a:extLst>
          </p:cNvPr>
          <p:cNvSpPr>
            <a:spLocks noGrp="1"/>
          </p:cNvSpPr>
          <p:nvPr>
            <p:ph type="title"/>
          </p:nvPr>
        </p:nvSpPr>
        <p:spPr/>
        <p:txBody>
          <a:bodyPr>
            <a:normAutofit/>
          </a:bodyPr>
          <a:lstStyle/>
          <a:p>
            <a:r>
              <a:rPr lang="en-US" dirty="0"/>
              <a:t>NDOR </a:t>
            </a:r>
            <a:r>
              <a:rPr lang="en-US" dirty="0" err="1"/>
              <a:t>Faq’s</a:t>
            </a:r>
            <a:r>
              <a:rPr lang="en-US" dirty="0"/>
              <a:t> (Cont.)</a:t>
            </a:r>
          </a:p>
        </p:txBody>
      </p:sp>
      <p:sp>
        <p:nvSpPr>
          <p:cNvPr id="3" name="Content Placeholder 2">
            <a:extLst>
              <a:ext uri="{FF2B5EF4-FFF2-40B4-BE49-F238E27FC236}">
                <a16:creationId xmlns:a16="http://schemas.microsoft.com/office/drawing/2014/main" id="{869E2307-D323-24DB-73EA-1F9EBD3FC150}"/>
              </a:ext>
            </a:extLst>
          </p:cNvPr>
          <p:cNvSpPr>
            <a:spLocks noGrp="1"/>
          </p:cNvSpPr>
          <p:nvPr>
            <p:ph idx="1"/>
          </p:nvPr>
        </p:nvSpPr>
        <p:spPr/>
        <p:txBody>
          <a:bodyPr>
            <a:normAutofit/>
          </a:bodyPr>
          <a:lstStyle/>
          <a:p>
            <a:r>
              <a:rPr lang="en-US" b="1" dirty="0"/>
              <a:t>Is an entity that changes from an S corporation to a C corporation disqualified from making the PTET election?</a:t>
            </a:r>
          </a:p>
          <a:p>
            <a:pPr lvl="1"/>
            <a:r>
              <a:rPr lang="en-US" dirty="0"/>
              <a:t>An entity that changes from an S corporation to a C corporation may make the election. However, the shareholders of the C corporation cannot claim the PTET credit because the PTET is paid when the entity is a C corporation, rather than an S corporation.</a:t>
            </a:r>
            <a:endParaRPr lang="en-US" b="1" dirty="0"/>
          </a:p>
        </p:txBody>
      </p:sp>
    </p:spTree>
    <p:extLst>
      <p:ext uri="{BB962C8B-B14F-4D97-AF65-F5344CB8AC3E}">
        <p14:creationId xmlns:p14="http://schemas.microsoft.com/office/powerpoint/2010/main" val="3175916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BAB32-DD6D-049F-D281-6668AD13EAB6}"/>
              </a:ext>
            </a:extLst>
          </p:cNvPr>
          <p:cNvSpPr>
            <a:spLocks noGrp="1"/>
          </p:cNvSpPr>
          <p:nvPr>
            <p:ph type="title"/>
          </p:nvPr>
        </p:nvSpPr>
        <p:spPr/>
        <p:txBody>
          <a:bodyPr/>
          <a:lstStyle/>
          <a:p>
            <a:r>
              <a:rPr lang="en-US"/>
              <a:t>Example #1</a:t>
            </a:r>
            <a:endParaRPr lang="en-US" dirty="0"/>
          </a:p>
        </p:txBody>
      </p:sp>
      <p:graphicFrame>
        <p:nvGraphicFramePr>
          <p:cNvPr id="6" name="Content Placeholder 5">
            <a:extLst>
              <a:ext uri="{FF2B5EF4-FFF2-40B4-BE49-F238E27FC236}">
                <a16:creationId xmlns:a16="http://schemas.microsoft.com/office/drawing/2014/main" id="{678A1BCC-441E-EDB7-DA65-3252AD911CDE}"/>
              </a:ext>
            </a:extLst>
          </p:cNvPr>
          <p:cNvGraphicFramePr>
            <a:graphicFrameLocks noGrp="1"/>
          </p:cNvGraphicFramePr>
          <p:nvPr>
            <p:ph idx="1"/>
          </p:nvPr>
        </p:nvGraphicFramePr>
        <p:xfrm>
          <a:off x="3288506" y="2289810"/>
          <a:ext cx="5613400" cy="3495675"/>
        </p:xfrm>
        <a:graphic>
          <a:graphicData uri="http://schemas.openxmlformats.org/drawingml/2006/table">
            <a:tbl>
              <a:tblPr>
                <a:tableStyleId>{5C22544A-7EE6-4342-B048-85BDC9FD1C3A}</a:tableStyleId>
              </a:tblPr>
              <a:tblGrid>
                <a:gridCol w="2716264">
                  <a:extLst>
                    <a:ext uri="{9D8B030D-6E8A-4147-A177-3AD203B41FA5}">
                      <a16:colId xmlns:a16="http://schemas.microsoft.com/office/drawing/2014/main" val="3386978040"/>
                    </a:ext>
                  </a:extLst>
                </a:gridCol>
                <a:gridCol w="736184">
                  <a:extLst>
                    <a:ext uri="{9D8B030D-6E8A-4147-A177-3AD203B41FA5}">
                      <a16:colId xmlns:a16="http://schemas.microsoft.com/office/drawing/2014/main" val="4158490277"/>
                    </a:ext>
                  </a:extLst>
                </a:gridCol>
                <a:gridCol w="609255">
                  <a:extLst>
                    <a:ext uri="{9D8B030D-6E8A-4147-A177-3AD203B41FA5}">
                      <a16:colId xmlns:a16="http://schemas.microsoft.com/office/drawing/2014/main" val="2532193115"/>
                    </a:ext>
                  </a:extLst>
                </a:gridCol>
                <a:gridCol w="609255">
                  <a:extLst>
                    <a:ext uri="{9D8B030D-6E8A-4147-A177-3AD203B41FA5}">
                      <a16:colId xmlns:a16="http://schemas.microsoft.com/office/drawing/2014/main" val="2127591975"/>
                    </a:ext>
                  </a:extLst>
                </a:gridCol>
                <a:gridCol w="942442">
                  <a:extLst>
                    <a:ext uri="{9D8B030D-6E8A-4147-A177-3AD203B41FA5}">
                      <a16:colId xmlns:a16="http://schemas.microsoft.com/office/drawing/2014/main" val="3437057057"/>
                    </a:ext>
                  </a:extLst>
                </a:gridCol>
              </a:tblGrid>
              <a:tr h="190500">
                <a:tc gridSpan="2">
                  <a:txBody>
                    <a:bodyPr/>
                    <a:lstStyle/>
                    <a:p>
                      <a:pPr algn="ctr" fontAlgn="b"/>
                      <a:r>
                        <a:rPr lang="en-US" sz="1100" u="none" strike="noStrike">
                          <a:effectLst/>
                        </a:rPr>
                        <a:t>AB Partnership</a:t>
                      </a:r>
                      <a:endParaRPr lang="en-US" sz="1100" b="1" i="0" u="none" strike="noStrike">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26231563"/>
                  </a:ext>
                </a:extLst>
              </a:tr>
              <a:tr h="190500">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47061080"/>
                  </a:ext>
                </a:extLst>
              </a:tr>
              <a:tr h="190500">
                <a:tc gridSpan="2">
                  <a:txBody>
                    <a:bodyPr/>
                    <a:lstStyle/>
                    <a:p>
                      <a:pPr algn="ctr" fontAlgn="b"/>
                      <a:r>
                        <a:rPr lang="en-US" sz="1100" u="none" strike="noStrike">
                          <a:effectLst/>
                        </a:rPr>
                        <a:t>PTET Fully Paid in 2023 - No Over/Underpayment</a:t>
                      </a:r>
                      <a:endParaRPr lang="en-US" sz="1100" b="1" i="0" u="none" strike="noStrike">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94207547"/>
                  </a:ext>
                </a:extLst>
              </a:tr>
              <a:tr h="190500">
                <a:tc>
                  <a:txBody>
                    <a:bodyPr/>
                    <a:lstStyle/>
                    <a:p>
                      <a:pPr algn="l" fontAlgn="b"/>
                      <a:r>
                        <a:rPr lang="en-US" sz="1100" u="none" strike="noStrike">
                          <a:effectLst/>
                        </a:rPr>
                        <a:t>AB Partnership - 2023 Projected Income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100,000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63065983"/>
                  </a:ext>
                </a:extLst>
              </a:tr>
              <a:tr h="190500">
                <a:tc>
                  <a:txBody>
                    <a:bodyPr/>
                    <a:lstStyle/>
                    <a:p>
                      <a:pPr algn="l" fontAlgn="b"/>
                      <a:r>
                        <a:rPr lang="en-US" sz="1100" u="none" strike="noStrike">
                          <a:effectLst/>
                        </a:rPr>
                        <a:t>2023 PTET Tax Rate (Highest Indivdiual Rate)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6.64%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88530086"/>
                  </a:ext>
                </a:extLst>
              </a:tr>
              <a:tr h="190500">
                <a:tc>
                  <a:txBody>
                    <a:bodyPr/>
                    <a:lstStyle/>
                    <a:p>
                      <a:pPr algn="l" fontAlgn="b"/>
                      <a:r>
                        <a:rPr lang="en-US" sz="1100" u="none" strike="noStrike">
                          <a:effectLst/>
                        </a:rPr>
                        <a:t>NE PTET Paid before 12/31/2023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6,640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93502724"/>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5357491"/>
                  </a:ext>
                </a:extLst>
              </a:tr>
              <a:tr h="190500">
                <a:tc>
                  <a:txBody>
                    <a:bodyPr/>
                    <a:lstStyle/>
                    <a:p>
                      <a:pPr algn="l" fontAlgn="b"/>
                      <a:r>
                        <a:rPr lang="en-US" sz="1100" u="none" strike="noStrike">
                          <a:effectLst/>
                        </a:rPr>
                        <a:t>2023 Nebraska Taxable Income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100,000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34916185"/>
                  </a:ext>
                </a:extLst>
              </a:tr>
              <a:tr h="190500">
                <a:tc>
                  <a:txBody>
                    <a:bodyPr/>
                    <a:lstStyle/>
                    <a:p>
                      <a:pPr algn="l" fontAlgn="b"/>
                      <a:r>
                        <a:rPr lang="en-US" sz="1100" u="none" strike="noStrike">
                          <a:effectLst/>
                        </a:rPr>
                        <a:t>Federal Deduction for NE PTET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(6,640)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74204009"/>
                  </a:ext>
                </a:extLst>
              </a:tr>
              <a:tr h="200025">
                <a:tc>
                  <a:txBody>
                    <a:bodyPr/>
                    <a:lstStyle/>
                    <a:p>
                      <a:pPr algn="l" fontAlgn="b"/>
                      <a:r>
                        <a:rPr lang="en-US" sz="1100" u="none" strike="noStrike">
                          <a:effectLst/>
                        </a:rPr>
                        <a:t>2023 Federal Taxable Income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93,360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9141131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23687859"/>
                  </a:ext>
                </a:extLst>
              </a:tr>
              <a:tr h="428625">
                <a:tc>
                  <a:txBody>
                    <a:bodyPr/>
                    <a:lstStyle/>
                    <a:p>
                      <a:pPr algn="ctr" fontAlgn="b"/>
                      <a:r>
                        <a:rPr lang="en-US" sz="1100" u="none" strike="noStrike">
                          <a:effectLst/>
                        </a:rPr>
                        <a:t>Individual K-1N/PTET Reporting</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AB Partnership</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Partner A</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Partner B</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Schedule K-1N Reporting</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89068265"/>
                  </a:ext>
                </a:extLst>
              </a:tr>
              <a:tr h="190500">
                <a:tc>
                  <a:txBody>
                    <a:bodyPr/>
                    <a:lstStyle/>
                    <a:p>
                      <a:pPr algn="l" fontAlgn="b"/>
                      <a:r>
                        <a:rPr lang="en-US" sz="1100" u="none" strike="noStrike">
                          <a:effectLst/>
                        </a:rPr>
                        <a:t>Federal Form 1065 Ordinary income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93,360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46,680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46,680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Line 1</a:t>
                      </a:r>
                      <a:endParaRPr lang="en-US" sz="1100" b="0" i="0" u="none" strike="noStrike">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10650911"/>
                  </a:ext>
                </a:extLst>
              </a:tr>
              <a:tr h="190500">
                <a:tc>
                  <a:txBody>
                    <a:bodyPr/>
                    <a:lstStyle/>
                    <a:p>
                      <a:pPr algn="l" fontAlgn="b"/>
                      <a:r>
                        <a:rPr lang="en-US" sz="1100" u="none" strike="noStrike">
                          <a:effectLst/>
                        </a:rPr>
                        <a:t>Nebraska Adjustment - Add-Back PTET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6,640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3,320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3,320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Line 15</a:t>
                      </a:r>
                      <a:endParaRPr lang="en-US" sz="1100" b="0" i="0" u="none" strike="noStrike">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49291834"/>
                  </a:ext>
                </a:extLst>
              </a:tr>
              <a:tr h="190500">
                <a:tc>
                  <a:txBody>
                    <a:bodyPr/>
                    <a:lstStyle/>
                    <a:p>
                      <a:pPr algn="l" fontAlgn="b"/>
                      <a:r>
                        <a:rPr lang="pt-BR" sz="1100" u="none" strike="noStrike">
                          <a:effectLst/>
                        </a:rPr>
                        <a:t>Nebraska Form 1065N Taxable income</a:t>
                      </a:r>
                      <a:endParaRPr lang="pt-BR"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100,000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50,000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50,000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05355135"/>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81558346"/>
                  </a:ext>
                </a:extLst>
              </a:tr>
              <a:tr h="200025">
                <a:tc>
                  <a:txBody>
                    <a:bodyPr/>
                    <a:lstStyle/>
                    <a:p>
                      <a:pPr algn="l" fontAlgn="b"/>
                      <a:r>
                        <a:rPr lang="en-US" sz="1100" u="none" strike="noStrike">
                          <a:effectLst/>
                        </a:rPr>
                        <a:t>2023 Nebraska PTET credit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6,640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3,320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3,320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Line 23(f)</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0625258"/>
                  </a:ext>
                </a:extLst>
              </a:tr>
            </a:tbl>
          </a:graphicData>
        </a:graphic>
      </p:graphicFrame>
    </p:spTree>
    <p:extLst>
      <p:ext uri="{BB962C8B-B14F-4D97-AF65-F5344CB8AC3E}">
        <p14:creationId xmlns:p14="http://schemas.microsoft.com/office/powerpoint/2010/main" val="1155755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1B8AB-DC08-B680-B169-A543816ED7B1}"/>
              </a:ext>
            </a:extLst>
          </p:cNvPr>
          <p:cNvSpPr>
            <a:spLocks noGrp="1"/>
          </p:cNvSpPr>
          <p:nvPr>
            <p:ph type="title"/>
          </p:nvPr>
        </p:nvSpPr>
        <p:spPr/>
        <p:txBody>
          <a:bodyPr>
            <a:normAutofit/>
          </a:bodyPr>
          <a:lstStyle/>
          <a:p>
            <a:r>
              <a:rPr lang="en-US" dirty="0"/>
              <a:t>NDOR </a:t>
            </a:r>
            <a:r>
              <a:rPr lang="en-US" dirty="0" err="1"/>
              <a:t>Faq’s</a:t>
            </a:r>
            <a:r>
              <a:rPr lang="en-US" dirty="0"/>
              <a:t> (Cont.)</a:t>
            </a:r>
          </a:p>
        </p:txBody>
      </p:sp>
      <p:sp>
        <p:nvSpPr>
          <p:cNvPr id="3" name="Content Placeholder 2">
            <a:extLst>
              <a:ext uri="{FF2B5EF4-FFF2-40B4-BE49-F238E27FC236}">
                <a16:creationId xmlns:a16="http://schemas.microsoft.com/office/drawing/2014/main" id="{869E2307-D323-24DB-73EA-1F9EBD3FC150}"/>
              </a:ext>
            </a:extLst>
          </p:cNvPr>
          <p:cNvSpPr>
            <a:spLocks noGrp="1"/>
          </p:cNvSpPr>
          <p:nvPr>
            <p:ph idx="1"/>
          </p:nvPr>
        </p:nvSpPr>
        <p:spPr/>
        <p:txBody>
          <a:bodyPr>
            <a:normAutofit fontScale="92500" lnSpcReduction="20000"/>
          </a:bodyPr>
          <a:lstStyle/>
          <a:p>
            <a:r>
              <a:rPr lang="en-US" b="1" dirty="0"/>
              <a:t>UPDATED: 01/31/2024: When do the owners of the electing pass-through entity claim the PTET credit?</a:t>
            </a:r>
          </a:p>
          <a:p>
            <a:pPr lvl="1"/>
            <a:r>
              <a:rPr lang="en-US" dirty="0"/>
              <a:t>For tax years 2018 through 2022, the PTET credit may be claimed on a return filed for the same tax year the entity reported and paid the related PTET. The PTET must be paid on or before the date the entity files its Nebraska return reporting the PTET.</a:t>
            </a:r>
          </a:p>
          <a:p>
            <a:pPr lvl="2"/>
            <a:r>
              <a:rPr lang="en-US" dirty="0"/>
              <a:t>Example 1: Partnership XYZ makes the PTET election for tax years 2018 through 2022. The related PTET was reported and paid with XYZ’s 2023 Nebraska return. XYZ’s partners may claim their share of the 2018 through 2022 PTET credits on their 2023 Nebraska return.</a:t>
            </a:r>
          </a:p>
          <a:p>
            <a:pPr lvl="2"/>
            <a:r>
              <a:rPr lang="en-US" dirty="0"/>
              <a:t>Example 2. Partnership XYZ makes the PTET election for tax years 2018 through 2022. XYZ reported the 2018 through 2022 PTET on their 2023 return and paid the related PTET before filing its 2023 Nebraska return. XYZ’s partners may claim their share of the 2018 through 2022 PTET credits on their 2023 Nebraska return.</a:t>
            </a:r>
          </a:p>
          <a:p>
            <a:pPr lvl="1"/>
            <a:r>
              <a:rPr lang="en-US" dirty="0"/>
              <a:t>For tax years after 2022, the PTET credit may be claimed on a return filed for the same tax year the entity reported the related PTET. The entity must pay the PTET, before the related credit will be allowed to its partners or shareholders.</a:t>
            </a:r>
          </a:p>
          <a:p>
            <a:pPr lvl="2"/>
            <a:r>
              <a:rPr lang="en-US" dirty="0"/>
              <a:t>Example 3: Partnership ABC made a PTET election for the 2023 tax year. The related PTET was reported and paid with ABC’s 2023 Nebraska return. ABC’s partners may claim their share of the 2023 PTET credit on their 2023 Nebraska return.</a:t>
            </a:r>
          </a:p>
          <a:p>
            <a:pPr lvl="1"/>
            <a:r>
              <a:rPr lang="en-US" dirty="0"/>
              <a:t>The above examples assume the partnerships and their partners have the same tax year.</a:t>
            </a:r>
            <a:endParaRPr lang="en-US" b="1" dirty="0"/>
          </a:p>
        </p:txBody>
      </p:sp>
    </p:spTree>
    <p:extLst>
      <p:ext uri="{BB962C8B-B14F-4D97-AF65-F5344CB8AC3E}">
        <p14:creationId xmlns:p14="http://schemas.microsoft.com/office/powerpoint/2010/main" val="27063309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1B8AB-DC08-B680-B169-A543816ED7B1}"/>
              </a:ext>
            </a:extLst>
          </p:cNvPr>
          <p:cNvSpPr>
            <a:spLocks noGrp="1"/>
          </p:cNvSpPr>
          <p:nvPr>
            <p:ph type="title"/>
          </p:nvPr>
        </p:nvSpPr>
        <p:spPr/>
        <p:txBody>
          <a:bodyPr>
            <a:normAutofit/>
          </a:bodyPr>
          <a:lstStyle/>
          <a:p>
            <a:r>
              <a:rPr lang="en-US" dirty="0"/>
              <a:t>NDOR </a:t>
            </a:r>
            <a:r>
              <a:rPr lang="en-US" dirty="0" err="1"/>
              <a:t>Faq’s</a:t>
            </a:r>
            <a:r>
              <a:rPr lang="en-US" dirty="0"/>
              <a:t> (Cont.)</a:t>
            </a:r>
          </a:p>
        </p:txBody>
      </p:sp>
      <p:sp>
        <p:nvSpPr>
          <p:cNvPr id="3" name="Content Placeholder 2">
            <a:extLst>
              <a:ext uri="{FF2B5EF4-FFF2-40B4-BE49-F238E27FC236}">
                <a16:creationId xmlns:a16="http://schemas.microsoft.com/office/drawing/2014/main" id="{869E2307-D323-24DB-73EA-1F9EBD3FC150}"/>
              </a:ext>
            </a:extLst>
          </p:cNvPr>
          <p:cNvSpPr>
            <a:spLocks noGrp="1"/>
          </p:cNvSpPr>
          <p:nvPr>
            <p:ph idx="1"/>
          </p:nvPr>
        </p:nvSpPr>
        <p:spPr/>
        <p:txBody>
          <a:bodyPr>
            <a:normAutofit/>
          </a:bodyPr>
          <a:lstStyle/>
          <a:p>
            <a:r>
              <a:rPr lang="en-US" b="1" dirty="0"/>
              <a:t>Will a resident grantor trust that receives a PTET credit be disregarded and the credit for taxes paid by the entity pass through to the grantor?</a:t>
            </a:r>
          </a:p>
          <a:p>
            <a:pPr lvl="1"/>
            <a:r>
              <a:rPr lang="en-US" dirty="0"/>
              <a:t>Yes, the PTET credit will flow through directly to a resident grantor.</a:t>
            </a:r>
            <a:endParaRPr lang="en-US" b="1" dirty="0"/>
          </a:p>
        </p:txBody>
      </p:sp>
    </p:spTree>
    <p:extLst>
      <p:ext uri="{BB962C8B-B14F-4D97-AF65-F5344CB8AC3E}">
        <p14:creationId xmlns:p14="http://schemas.microsoft.com/office/powerpoint/2010/main" val="42945025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1B8AB-DC08-B680-B169-A543816ED7B1}"/>
              </a:ext>
            </a:extLst>
          </p:cNvPr>
          <p:cNvSpPr>
            <a:spLocks noGrp="1"/>
          </p:cNvSpPr>
          <p:nvPr>
            <p:ph type="title"/>
          </p:nvPr>
        </p:nvSpPr>
        <p:spPr/>
        <p:txBody>
          <a:bodyPr>
            <a:normAutofit/>
          </a:bodyPr>
          <a:lstStyle/>
          <a:p>
            <a:r>
              <a:rPr lang="en-US" dirty="0"/>
              <a:t>NDOR </a:t>
            </a:r>
            <a:r>
              <a:rPr lang="en-US" dirty="0" err="1"/>
              <a:t>Faq’s</a:t>
            </a:r>
            <a:r>
              <a:rPr lang="en-US" dirty="0"/>
              <a:t> (Cont.)</a:t>
            </a:r>
          </a:p>
        </p:txBody>
      </p:sp>
      <p:sp>
        <p:nvSpPr>
          <p:cNvPr id="3" name="Content Placeholder 2">
            <a:extLst>
              <a:ext uri="{FF2B5EF4-FFF2-40B4-BE49-F238E27FC236}">
                <a16:creationId xmlns:a16="http://schemas.microsoft.com/office/drawing/2014/main" id="{869E2307-D323-24DB-73EA-1F9EBD3FC150}"/>
              </a:ext>
            </a:extLst>
          </p:cNvPr>
          <p:cNvSpPr>
            <a:spLocks noGrp="1"/>
          </p:cNvSpPr>
          <p:nvPr>
            <p:ph idx="1"/>
          </p:nvPr>
        </p:nvSpPr>
        <p:spPr/>
        <p:txBody>
          <a:bodyPr>
            <a:normAutofit/>
          </a:bodyPr>
          <a:lstStyle/>
          <a:p>
            <a:r>
              <a:rPr lang="en-US" b="1" dirty="0"/>
              <a:t>Will a partnership electing to pay the PTET be able to specially allocate the PTET to the partners?</a:t>
            </a:r>
          </a:p>
          <a:p>
            <a:pPr lvl="1"/>
            <a:r>
              <a:rPr lang="en-US" dirty="0"/>
              <a:t>Yes, Nebraska would accept the proposed allocation, provided it is allowable under the federal income tax laws. The PTET credit for partners is equal to the partner’s pro rata or distributive share of the PTET paid by the partnership. The pro rata or distributive share is determined under the Internal Revenue Code and related Treasury Regulations. </a:t>
            </a:r>
            <a:endParaRPr lang="en-US" b="1" dirty="0"/>
          </a:p>
        </p:txBody>
      </p:sp>
    </p:spTree>
    <p:extLst>
      <p:ext uri="{BB962C8B-B14F-4D97-AF65-F5344CB8AC3E}">
        <p14:creationId xmlns:p14="http://schemas.microsoft.com/office/powerpoint/2010/main" val="23203009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1B8AB-DC08-B680-B169-A543816ED7B1}"/>
              </a:ext>
            </a:extLst>
          </p:cNvPr>
          <p:cNvSpPr>
            <a:spLocks noGrp="1"/>
          </p:cNvSpPr>
          <p:nvPr>
            <p:ph type="title"/>
          </p:nvPr>
        </p:nvSpPr>
        <p:spPr/>
        <p:txBody>
          <a:bodyPr>
            <a:normAutofit/>
          </a:bodyPr>
          <a:lstStyle/>
          <a:p>
            <a:r>
              <a:rPr lang="en-US" dirty="0"/>
              <a:t>NDOR </a:t>
            </a:r>
            <a:r>
              <a:rPr lang="en-US" dirty="0" err="1"/>
              <a:t>Faq’s</a:t>
            </a:r>
            <a:r>
              <a:rPr lang="en-US" dirty="0"/>
              <a:t> (Cont.)</a:t>
            </a:r>
          </a:p>
        </p:txBody>
      </p:sp>
      <p:sp>
        <p:nvSpPr>
          <p:cNvPr id="3" name="Content Placeholder 2">
            <a:extLst>
              <a:ext uri="{FF2B5EF4-FFF2-40B4-BE49-F238E27FC236}">
                <a16:creationId xmlns:a16="http://schemas.microsoft.com/office/drawing/2014/main" id="{869E2307-D323-24DB-73EA-1F9EBD3FC150}"/>
              </a:ext>
            </a:extLst>
          </p:cNvPr>
          <p:cNvSpPr>
            <a:spLocks noGrp="1"/>
          </p:cNvSpPr>
          <p:nvPr>
            <p:ph idx="1"/>
          </p:nvPr>
        </p:nvSpPr>
        <p:spPr/>
        <p:txBody>
          <a:bodyPr>
            <a:normAutofit/>
          </a:bodyPr>
          <a:lstStyle/>
          <a:p>
            <a:r>
              <a:rPr lang="en-US" b="1" dirty="0"/>
              <a:t>Can a tax-exempt partner or shareholder, that does not file federal or Nebraska returns, claim the PTET credit?</a:t>
            </a:r>
          </a:p>
          <a:p>
            <a:pPr lvl="1"/>
            <a:r>
              <a:rPr lang="en-US" dirty="0"/>
              <a:t>Yes. For example:</a:t>
            </a:r>
          </a:p>
          <a:p>
            <a:pPr lvl="2"/>
            <a:r>
              <a:rPr lang="en-US" dirty="0"/>
              <a:t>A private foundation that is organized as a nonprofit corporation, should file a Nebraska Corporation Income Tax Return, Form 1120N, to claim its share of the PTET credit. Please attach a copy of the first page of the Federal Form 990-PF and include a statement indicating why the Form 1120N is being filed.</a:t>
            </a:r>
          </a:p>
          <a:p>
            <a:pPr lvl="1"/>
            <a:r>
              <a:rPr lang="en-US" dirty="0"/>
              <a:t>An ESOP may claim its share of the PTET paid by filing a Nebraska Fiduciary Income Tax Return, Form 1041N, claiming the credit. Please include a statement with Form 1041N indicating why it is being filed.</a:t>
            </a:r>
            <a:endParaRPr lang="en-US" b="1" dirty="0"/>
          </a:p>
        </p:txBody>
      </p:sp>
    </p:spTree>
    <p:extLst>
      <p:ext uri="{BB962C8B-B14F-4D97-AF65-F5344CB8AC3E}">
        <p14:creationId xmlns:p14="http://schemas.microsoft.com/office/powerpoint/2010/main" val="34692464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1B8AB-DC08-B680-B169-A543816ED7B1}"/>
              </a:ext>
            </a:extLst>
          </p:cNvPr>
          <p:cNvSpPr>
            <a:spLocks noGrp="1"/>
          </p:cNvSpPr>
          <p:nvPr>
            <p:ph type="title"/>
          </p:nvPr>
        </p:nvSpPr>
        <p:spPr/>
        <p:txBody>
          <a:bodyPr>
            <a:normAutofit/>
          </a:bodyPr>
          <a:lstStyle/>
          <a:p>
            <a:r>
              <a:rPr lang="en-US" dirty="0"/>
              <a:t>NDOR </a:t>
            </a:r>
            <a:r>
              <a:rPr lang="en-US" dirty="0" err="1"/>
              <a:t>Faq’s</a:t>
            </a:r>
            <a:r>
              <a:rPr lang="en-US" dirty="0"/>
              <a:t> (Cont.)</a:t>
            </a:r>
          </a:p>
        </p:txBody>
      </p:sp>
      <p:sp>
        <p:nvSpPr>
          <p:cNvPr id="3" name="Content Placeholder 2">
            <a:extLst>
              <a:ext uri="{FF2B5EF4-FFF2-40B4-BE49-F238E27FC236}">
                <a16:creationId xmlns:a16="http://schemas.microsoft.com/office/drawing/2014/main" id="{869E2307-D323-24DB-73EA-1F9EBD3FC150}"/>
              </a:ext>
            </a:extLst>
          </p:cNvPr>
          <p:cNvSpPr>
            <a:spLocks noGrp="1"/>
          </p:cNvSpPr>
          <p:nvPr>
            <p:ph idx="1"/>
          </p:nvPr>
        </p:nvSpPr>
        <p:spPr/>
        <p:txBody>
          <a:bodyPr>
            <a:normAutofit/>
          </a:bodyPr>
          <a:lstStyle/>
          <a:p>
            <a:r>
              <a:rPr lang="en-US" b="1" dirty="0"/>
              <a:t>Will an individual’s return claiming the PTET credit delay their refund?</a:t>
            </a:r>
          </a:p>
          <a:p>
            <a:pPr lvl="1"/>
            <a:r>
              <a:rPr lang="en-US" dirty="0"/>
              <a:t>No. The Nebraska Department of Revenue is not anticipating a delay in processing Forms 1040N claiming a PTET credit, provided the Nebraska Schedules K-1N supporting the credit are attached to the return and the entity that paid the PTET properly filed the Nebraska Schedule PTET.</a:t>
            </a:r>
            <a:endParaRPr lang="en-US" b="1" dirty="0"/>
          </a:p>
        </p:txBody>
      </p:sp>
    </p:spTree>
    <p:extLst>
      <p:ext uri="{BB962C8B-B14F-4D97-AF65-F5344CB8AC3E}">
        <p14:creationId xmlns:p14="http://schemas.microsoft.com/office/powerpoint/2010/main" val="27028967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1B8AB-DC08-B680-B169-A543816ED7B1}"/>
              </a:ext>
            </a:extLst>
          </p:cNvPr>
          <p:cNvSpPr>
            <a:spLocks noGrp="1"/>
          </p:cNvSpPr>
          <p:nvPr>
            <p:ph type="title"/>
          </p:nvPr>
        </p:nvSpPr>
        <p:spPr/>
        <p:txBody>
          <a:bodyPr>
            <a:normAutofit/>
          </a:bodyPr>
          <a:lstStyle/>
          <a:p>
            <a:r>
              <a:rPr lang="en-US" dirty="0"/>
              <a:t>NDOR </a:t>
            </a:r>
            <a:r>
              <a:rPr lang="en-US" dirty="0" err="1"/>
              <a:t>Faq’s</a:t>
            </a:r>
            <a:r>
              <a:rPr lang="en-US" dirty="0"/>
              <a:t> (Cont.)</a:t>
            </a:r>
          </a:p>
        </p:txBody>
      </p:sp>
      <p:sp>
        <p:nvSpPr>
          <p:cNvPr id="3" name="Content Placeholder 2">
            <a:extLst>
              <a:ext uri="{FF2B5EF4-FFF2-40B4-BE49-F238E27FC236}">
                <a16:creationId xmlns:a16="http://schemas.microsoft.com/office/drawing/2014/main" id="{869E2307-D323-24DB-73EA-1F9EBD3FC150}"/>
              </a:ext>
            </a:extLst>
          </p:cNvPr>
          <p:cNvSpPr>
            <a:spLocks noGrp="1"/>
          </p:cNvSpPr>
          <p:nvPr>
            <p:ph idx="1"/>
          </p:nvPr>
        </p:nvSpPr>
        <p:spPr/>
        <p:txBody>
          <a:bodyPr>
            <a:normAutofit/>
          </a:bodyPr>
          <a:lstStyle/>
          <a:p>
            <a:r>
              <a:rPr lang="en-US" b="1" dirty="0"/>
              <a:t>UPDATED: 01/31/2024: For tax years before 2023, are individual nonresident partners or shareholders with Nebraska withholding required to file amended or original Nebraska nonresident returns to receive refunds from the withholding and PTET credits?</a:t>
            </a:r>
          </a:p>
          <a:p>
            <a:pPr lvl="1"/>
            <a:r>
              <a:rPr lang="en-US" dirty="0"/>
              <a:t>No. For tax years before 2023, the individual partners or shareholders will generally claim the withholding and PTET credits on returns filed in different tax years. The withholding credit is claimed on the return filed for the tax year for which the withholding was reported by the entity. The PTET credit is claimed on the return filed for the tax year in which the entity reported the PTET on its Nebraska return. </a:t>
            </a:r>
            <a:endParaRPr lang="en-US" b="1" dirty="0"/>
          </a:p>
        </p:txBody>
      </p:sp>
    </p:spTree>
    <p:extLst>
      <p:ext uri="{BB962C8B-B14F-4D97-AF65-F5344CB8AC3E}">
        <p14:creationId xmlns:p14="http://schemas.microsoft.com/office/powerpoint/2010/main" val="40854864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1B8AB-DC08-B680-B169-A543816ED7B1}"/>
              </a:ext>
            </a:extLst>
          </p:cNvPr>
          <p:cNvSpPr>
            <a:spLocks noGrp="1"/>
          </p:cNvSpPr>
          <p:nvPr>
            <p:ph type="title"/>
          </p:nvPr>
        </p:nvSpPr>
        <p:spPr/>
        <p:txBody>
          <a:bodyPr>
            <a:normAutofit/>
          </a:bodyPr>
          <a:lstStyle/>
          <a:p>
            <a:r>
              <a:rPr lang="en-US" dirty="0"/>
              <a:t>NDOR </a:t>
            </a:r>
            <a:r>
              <a:rPr lang="en-US" dirty="0" err="1"/>
              <a:t>Faq’s</a:t>
            </a:r>
            <a:r>
              <a:rPr lang="en-US" dirty="0"/>
              <a:t> (Cont.)</a:t>
            </a:r>
          </a:p>
        </p:txBody>
      </p:sp>
      <p:sp>
        <p:nvSpPr>
          <p:cNvPr id="3" name="Content Placeholder 2">
            <a:extLst>
              <a:ext uri="{FF2B5EF4-FFF2-40B4-BE49-F238E27FC236}">
                <a16:creationId xmlns:a16="http://schemas.microsoft.com/office/drawing/2014/main" id="{869E2307-D323-24DB-73EA-1F9EBD3FC150}"/>
              </a:ext>
            </a:extLst>
          </p:cNvPr>
          <p:cNvSpPr>
            <a:spLocks noGrp="1"/>
          </p:cNvSpPr>
          <p:nvPr>
            <p:ph idx="1"/>
          </p:nvPr>
        </p:nvSpPr>
        <p:spPr/>
        <p:txBody>
          <a:bodyPr>
            <a:normAutofit/>
          </a:bodyPr>
          <a:lstStyle/>
          <a:p>
            <a:r>
              <a:rPr lang="en-US" b="1" dirty="0"/>
              <a:t>How will the Nebraska Department of Revenue issue Forms 1099-G for taxpayers claiming the PTET credit?</a:t>
            </a:r>
          </a:p>
          <a:p>
            <a:pPr lvl="1"/>
            <a:r>
              <a:rPr lang="en-US" dirty="0"/>
              <a:t>The Nebraska Department of Revenue (DOR) issues Form 1099-G if a taxpayer itemized deductions on their Nebraska income tax return, and the return calculated an overpayment.</a:t>
            </a:r>
          </a:p>
          <a:p>
            <a:pPr lvl="1"/>
            <a:r>
              <a:rPr lang="en-US" dirty="0"/>
              <a:t>For PTET credits claimed that relate to tax years 2018 through 2022, the Nebraska Department of Revenue will issue separate Forms 1099-G related to each tax year (2018 through 2022).</a:t>
            </a:r>
          </a:p>
          <a:p>
            <a:pPr lvl="1"/>
            <a:r>
              <a:rPr lang="en-US" dirty="0"/>
              <a:t>The taxation of state income tax refunds is controlled by the IRC and related Treasury Regulations. Please review IRS Notice 2023-56 and the various laws it references or contact the IRS regarding the taxation of income tax refunds resulting from the pass-through entity tax credit.</a:t>
            </a:r>
            <a:endParaRPr lang="en-US" b="1" dirty="0"/>
          </a:p>
        </p:txBody>
      </p:sp>
    </p:spTree>
    <p:extLst>
      <p:ext uri="{BB962C8B-B14F-4D97-AF65-F5344CB8AC3E}">
        <p14:creationId xmlns:p14="http://schemas.microsoft.com/office/powerpoint/2010/main" val="14793055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1B8AB-DC08-B680-B169-A543816ED7B1}"/>
              </a:ext>
            </a:extLst>
          </p:cNvPr>
          <p:cNvSpPr>
            <a:spLocks noGrp="1"/>
          </p:cNvSpPr>
          <p:nvPr>
            <p:ph type="title"/>
          </p:nvPr>
        </p:nvSpPr>
        <p:spPr/>
        <p:txBody>
          <a:bodyPr>
            <a:normAutofit/>
          </a:bodyPr>
          <a:lstStyle/>
          <a:p>
            <a:r>
              <a:rPr lang="en-US" dirty="0"/>
              <a:t>Helpful links – Nebraska </a:t>
            </a:r>
            <a:r>
              <a:rPr lang="en-US" dirty="0" err="1"/>
              <a:t>ptet</a:t>
            </a:r>
            <a:endParaRPr lang="en-US" dirty="0"/>
          </a:p>
        </p:txBody>
      </p:sp>
      <p:sp>
        <p:nvSpPr>
          <p:cNvPr id="3" name="Content Placeholder 2">
            <a:extLst>
              <a:ext uri="{FF2B5EF4-FFF2-40B4-BE49-F238E27FC236}">
                <a16:creationId xmlns:a16="http://schemas.microsoft.com/office/drawing/2014/main" id="{869E2307-D323-24DB-73EA-1F9EBD3FC150}"/>
              </a:ext>
            </a:extLst>
          </p:cNvPr>
          <p:cNvSpPr>
            <a:spLocks noGrp="1"/>
          </p:cNvSpPr>
          <p:nvPr>
            <p:ph idx="1"/>
          </p:nvPr>
        </p:nvSpPr>
        <p:spPr/>
        <p:txBody>
          <a:bodyPr>
            <a:normAutofit fontScale="77500" lnSpcReduction="20000"/>
          </a:bodyPr>
          <a:lstStyle/>
          <a:p>
            <a:r>
              <a:rPr lang="en-US" dirty="0"/>
              <a:t>Nebraska Department of Revenue PTET Page</a:t>
            </a:r>
          </a:p>
          <a:p>
            <a:pPr lvl="1"/>
            <a:r>
              <a:rPr lang="en-US" dirty="0">
                <a:hlinkClick r:id="rId2"/>
              </a:rPr>
              <a:t>https://revenue.nebraska.gov/businesses/nebraska-pass-through-entity-tax-ptet</a:t>
            </a:r>
            <a:endParaRPr lang="en-US" dirty="0"/>
          </a:p>
          <a:p>
            <a:r>
              <a:rPr lang="en-US" dirty="0"/>
              <a:t>Nebraska Department of Revenue PTET FAQ’s</a:t>
            </a:r>
          </a:p>
          <a:p>
            <a:pPr lvl="1"/>
            <a:r>
              <a:rPr lang="en-US" dirty="0">
                <a:hlinkClick r:id="rId3"/>
              </a:rPr>
              <a:t>https://revenue.nebraska.gov/about/frequently-asked-questions/pass-through-entity-tax-faqs</a:t>
            </a:r>
            <a:endParaRPr lang="en-US" dirty="0"/>
          </a:p>
          <a:p>
            <a:r>
              <a:rPr lang="en-US" dirty="0"/>
              <a:t>LB754 – Tax Bill from 2023 that includes PTET Legislation</a:t>
            </a:r>
          </a:p>
          <a:p>
            <a:pPr lvl="1"/>
            <a:r>
              <a:rPr lang="en-US" dirty="0">
                <a:hlinkClick r:id="rId4"/>
              </a:rPr>
              <a:t>https://nebraskalegislature.gov/FloorDocs/108/PDF/Slip/LB754.pdf</a:t>
            </a:r>
            <a:r>
              <a:rPr lang="en-US" dirty="0"/>
              <a:t> </a:t>
            </a:r>
          </a:p>
          <a:p>
            <a:r>
              <a:rPr lang="en-US" dirty="0"/>
              <a:t>Partnership Nebraska Tax Forms (Including PTET &amp; Estimates)</a:t>
            </a:r>
          </a:p>
          <a:p>
            <a:pPr lvl="1"/>
            <a:r>
              <a:rPr lang="en-US" dirty="0">
                <a:hlinkClick r:id="rId5"/>
              </a:rPr>
              <a:t>https://revenue.nebraska.gov/about/forms/partnership-tax-forms</a:t>
            </a:r>
            <a:endParaRPr lang="en-US" dirty="0"/>
          </a:p>
          <a:p>
            <a:r>
              <a:rPr lang="en-US" dirty="0"/>
              <a:t>S Corporation Nebraska Tax Forms (Including PTET &amp; Estimates)</a:t>
            </a:r>
          </a:p>
          <a:p>
            <a:pPr lvl="1"/>
            <a:r>
              <a:rPr lang="en-US" dirty="0">
                <a:hlinkClick r:id="rId6"/>
              </a:rPr>
              <a:t>https://revenue.nebraska.gov/about/forms/corporation-and-s-corporation-income-tax-forms</a:t>
            </a:r>
            <a:endParaRPr lang="en-US" dirty="0"/>
          </a:p>
          <a:p>
            <a:r>
              <a:rPr lang="en-US" dirty="0" err="1"/>
              <a:t>NESCPA</a:t>
            </a:r>
            <a:r>
              <a:rPr lang="en-US" dirty="0"/>
              <a:t> PTET Information/Updates</a:t>
            </a:r>
          </a:p>
          <a:p>
            <a:pPr lvl="1"/>
            <a:r>
              <a:rPr lang="en-US" dirty="0">
                <a:hlinkClick r:id="rId7"/>
              </a:rPr>
              <a:t>https://www.nescpa.org/news/updates/hot-topics</a:t>
            </a:r>
            <a:endParaRPr lang="en-US" dirty="0"/>
          </a:p>
          <a:p>
            <a:r>
              <a:rPr lang="en-US" dirty="0"/>
              <a:t>Koley Jessen Analysis – Considerations on Taxability of PTET Refunds </a:t>
            </a:r>
          </a:p>
          <a:p>
            <a:pPr lvl="1"/>
            <a:r>
              <a:rPr lang="en-US" dirty="0">
                <a:hlinkClick r:id="rId8"/>
              </a:rPr>
              <a:t>https://www.nescpa.org/storage/files/4d48911c957a22de2322b47938666c09.pdf</a:t>
            </a:r>
            <a:r>
              <a:rPr lang="en-US" dirty="0"/>
              <a:t> </a:t>
            </a:r>
          </a:p>
        </p:txBody>
      </p:sp>
    </p:spTree>
    <p:extLst>
      <p:ext uri="{BB962C8B-B14F-4D97-AF65-F5344CB8AC3E}">
        <p14:creationId xmlns:p14="http://schemas.microsoft.com/office/powerpoint/2010/main" val="26904374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6C59B-2633-E776-161E-6CBA5949AD75}"/>
              </a:ext>
            </a:extLst>
          </p:cNvPr>
          <p:cNvSpPr>
            <a:spLocks noGrp="1"/>
          </p:cNvSpPr>
          <p:nvPr>
            <p:ph type="title"/>
          </p:nvPr>
        </p:nvSpPr>
        <p:spPr/>
        <p:txBody>
          <a:bodyPr/>
          <a:lstStyle/>
          <a:p>
            <a:r>
              <a:rPr lang="en-US" dirty="0"/>
              <a:t>Contact information</a:t>
            </a:r>
          </a:p>
        </p:txBody>
      </p:sp>
      <p:sp>
        <p:nvSpPr>
          <p:cNvPr id="3" name="Content Placeholder 2">
            <a:extLst>
              <a:ext uri="{FF2B5EF4-FFF2-40B4-BE49-F238E27FC236}">
                <a16:creationId xmlns:a16="http://schemas.microsoft.com/office/drawing/2014/main" id="{48E0232D-32BC-AF63-67F2-A786A4A95107}"/>
              </a:ext>
            </a:extLst>
          </p:cNvPr>
          <p:cNvSpPr>
            <a:spLocks noGrp="1"/>
          </p:cNvSpPr>
          <p:nvPr>
            <p:ph idx="1"/>
          </p:nvPr>
        </p:nvSpPr>
        <p:spPr/>
        <p:txBody>
          <a:bodyPr/>
          <a:lstStyle/>
          <a:p>
            <a:r>
              <a:rPr lang="en-US" dirty="0"/>
              <a:t>Mike Walsh</a:t>
            </a:r>
          </a:p>
          <a:p>
            <a:pPr lvl="1"/>
            <a:r>
              <a:rPr lang="en-US" dirty="0"/>
              <a:t>Nebraska Department of Revenue</a:t>
            </a:r>
          </a:p>
          <a:p>
            <a:pPr lvl="1"/>
            <a:r>
              <a:rPr lang="en-US" dirty="0">
                <a:hlinkClick r:id="rId2"/>
              </a:rPr>
              <a:t>mike.walsh@nebraska.gov</a:t>
            </a:r>
            <a:endParaRPr lang="en-US" dirty="0"/>
          </a:p>
          <a:p>
            <a:r>
              <a:rPr lang="en-US" dirty="0"/>
              <a:t>Brian Klintworth</a:t>
            </a:r>
          </a:p>
          <a:p>
            <a:pPr lvl="1"/>
            <a:r>
              <a:rPr lang="en-US" dirty="0"/>
              <a:t>HBE LLP</a:t>
            </a:r>
          </a:p>
          <a:p>
            <a:pPr lvl="1"/>
            <a:r>
              <a:rPr lang="en-US" dirty="0">
                <a:hlinkClick r:id="rId3"/>
              </a:rPr>
              <a:t>bklintworth@hbecpa.com</a:t>
            </a:r>
            <a:r>
              <a:rPr lang="en-US" dirty="0"/>
              <a:t> </a:t>
            </a:r>
          </a:p>
        </p:txBody>
      </p:sp>
    </p:spTree>
    <p:extLst>
      <p:ext uri="{BB962C8B-B14F-4D97-AF65-F5344CB8AC3E}">
        <p14:creationId xmlns:p14="http://schemas.microsoft.com/office/powerpoint/2010/main" val="20943388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F9F5EB8-AB42-47FD-8F4A-176C0A4B1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2059012"/>
            <a:ext cx="12188952"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C67564D6-576C-45C9-B7EA-F7701B149F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0994" cy="6858000"/>
          </a:xfrm>
          <a:prstGeom prst="rect">
            <a:avLst/>
          </a:prstGeom>
          <a:solidFill>
            <a:schemeClr val="bg1"/>
          </a:solidFill>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dirty="0"/>
          </a:p>
        </p:txBody>
      </p:sp>
      <p:pic>
        <p:nvPicPr>
          <p:cNvPr id="7" name="Graphic 6" descr="Question mark">
            <a:extLst>
              <a:ext uri="{FF2B5EF4-FFF2-40B4-BE49-F238E27FC236}">
                <a16:creationId xmlns:a16="http://schemas.microsoft.com/office/drawing/2014/main" id="{CFAE1B17-4C12-5C83-DA99-1D42EBE67D2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4276" y="1720950"/>
            <a:ext cx="3374654" cy="3374654"/>
          </a:xfrm>
          <a:prstGeom prst="rect">
            <a:avLst/>
          </a:prstGeom>
        </p:spPr>
      </p:pic>
      <p:sp>
        <p:nvSpPr>
          <p:cNvPr id="14" name="Rectangle 13">
            <a:extLst>
              <a:ext uri="{FF2B5EF4-FFF2-40B4-BE49-F238E27FC236}">
                <a16:creationId xmlns:a16="http://schemas.microsoft.com/office/drawing/2014/main" id="{F9060CEE-D73E-44ED-A407-C828C9E4D9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0994" y="0"/>
            <a:ext cx="7561006"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F0B544C-FD6C-42D8-B6B7-DDF7E60D03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0994" y="2059012"/>
            <a:ext cx="7561006" cy="1828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6B157D5-67F5-1A40-4DA9-DCF8C40177C4}"/>
              </a:ext>
            </a:extLst>
          </p:cNvPr>
          <p:cNvSpPr>
            <a:spLocks noGrp="1"/>
          </p:cNvSpPr>
          <p:nvPr>
            <p:ph type="title"/>
          </p:nvPr>
        </p:nvSpPr>
        <p:spPr>
          <a:xfrm>
            <a:off x="4963246" y="2194560"/>
            <a:ext cx="6905666" cy="1739347"/>
          </a:xfrm>
        </p:spPr>
        <p:txBody>
          <a:bodyPr vert="horz" lIns="91440" tIns="45720" rIns="91440" bIns="45720" rtlCol="0" anchor="ctr">
            <a:normAutofit/>
          </a:bodyPr>
          <a:lstStyle/>
          <a:p>
            <a:pPr algn="ctr">
              <a:lnSpc>
                <a:spcPct val="80000"/>
              </a:lnSpc>
            </a:pPr>
            <a:r>
              <a:rPr lang="en-US" sz="6000" spc="150" dirty="0">
                <a:solidFill>
                  <a:schemeClr val="tx2"/>
                </a:solidFill>
              </a:rPr>
              <a:t>Questions?</a:t>
            </a:r>
          </a:p>
        </p:txBody>
      </p:sp>
    </p:spTree>
    <p:extLst>
      <p:ext uri="{BB962C8B-B14F-4D97-AF65-F5344CB8AC3E}">
        <p14:creationId xmlns:p14="http://schemas.microsoft.com/office/powerpoint/2010/main" val="3110183083"/>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8A12D-6EC0-36F6-F999-98256835D965}"/>
              </a:ext>
            </a:extLst>
          </p:cNvPr>
          <p:cNvSpPr>
            <a:spLocks noGrp="1"/>
          </p:cNvSpPr>
          <p:nvPr>
            <p:ph type="title"/>
          </p:nvPr>
        </p:nvSpPr>
        <p:spPr/>
        <p:txBody>
          <a:bodyPr/>
          <a:lstStyle/>
          <a:p>
            <a:r>
              <a:rPr lang="en-US" dirty="0"/>
              <a:t>Example #2</a:t>
            </a:r>
          </a:p>
        </p:txBody>
      </p:sp>
      <p:graphicFrame>
        <p:nvGraphicFramePr>
          <p:cNvPr id="4" name="Content Placeholder 3">
            <a:extLst>
              <a:ext uri="{FF2B5EF4-FFF2-40B4-BE49-F238E27FC236}">
                <a16:creationId xmlns:a16="http://schemas.microsoft.com/office/drawing/2014/main" id="{16906B6C-B790-B680-50B1-24E5783FAF43}"/>
              </a:ext>
            </a:extLst>
          </p:cNvPr>
          <p:cNvGraphicFramePr>
            <a:graphicFrameLocks noGrp="1"/>
          </p:cNvGraphicFramePr>
          <p:nvPr>
            <p:ph idx="1"/>
          </p:nvPr>
        </p:nvGraphicFramePr>
        <p:xfrm>
          <a:off x="3288506" y="2295525"/>
          <a:ext cx="5613400" cy="3638550"/>
        </p:xfrm>
        <a:graphic>
          <a:graphicData uri="http://schemas.openxmlformats.org/drawingml/2006/table">
            <a:tbl>
              <a:tblPr>
                <a:tableStyleId>{5C22544A-7EE6-4342-B048-85BDC9FD1C3A}</a:tableStyleId>
              </a:tblPr>
              <a:tblGrid>
                <a:gridCol w="2716264">
                  <a:extLst>
                    <a:ext uri="{9D8B030D-6E8A-4147-A177-3AD203B41FA5}">
                      <a16:colId xmlns:a16="http://schemas.microsoft.com/office/drawing/2014/main" val="3325941663"/>
                    </a:ext>
                  </a:extLst>
                </a:gridCol>
                <a:gridCol w="736184">
                  <a:extLst>
                    <a:ext uri="{9D8B030D-6E8A-4147-A177-3AD203B41FA5}">
                      <a16:colId xmlns:a16="http://schemas.microsoft.com/office/drawing/2014/main" val="3737764793"/>
                    </a:ext>
                  </a:extLst>
                </a:gridCol>
                <a:gridCol w="609255">
                  <a:extLst>
                    <a:ext uri="{9D8B030D-6E8A-4147-A177-3AD203B41FA5}">
                      <a16:colId xmlns:a16="http://schemas.microsoft.com/office/drawing/2014/main" val="2479722727"/>
                    </a:ext>
                  </a:extLst>
                </a:gridCol>
                <a:gridCol w="609255">
                  <a:extLst>
                    <a:ext uri="{9D8B030D-6E8A-4147-A177-3AD203B41FA5}">
                      <a16:colId xmlns:a16="http://schemas.microsoft.com/office/drawing/2014/main" val="3915254777"/>
                    </a:ext>
                  </a:extLst>
                </a:gridCol>
                <a:gridCol w="942442">
                  <a:extLst>
                    <a:ext uri="{9D8B030D-6E8A-4147-A177-3AD203B41FA5}">
                      <a16:colId xmlns:a16="http://schemas.microsoft.com/office/drawing/2014/main" val="34486677"/>
                    </a:ext>
                  </a:extLst>
                </a:gridCol>
              </a:tblGrid>
              <a:tr h="190500">
                <a:tc gridSpan="2">
                  <a:txBody>
                    <a:bodyPr/>
                    <a:lstStyle/>
                    <a:p>
                      <a:pPr algn="ctr" fontAlgn="b"/>
                      <a:r>
                        <a:rPr lang="en-US" sz="1100" u="none" strike="noStrike">
                          <a:effectLst/>
                        </a:rPr>
                        <a:t>AB Partnership</a:t>
                      </a:r>
                      <a:endParaRPr lang="en-US" sz="1100" b="1" i="0" u="none" strike="noStrike">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39111286"/>
                  </a:ext>
                </a:extLst>
              </a:tr>
              <a:tr h="190500">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33858099"/>
                  </a:ext>
                </a:extLst>
              </a:tr>
              <a:tr h="190500">
                <a:tc gridSpan="2">
                  <a:txBody>
                    <a:bodyPr/>
                    <a:lstStyle/>
                    <a:p>
                      <a:pPr algn="ctr" fontAlgn="b"/>
                      <a:r>
                        <a:rPr lang="en-US" sz="1100" u="none" strike="noStrike">
                          <a:effectLst/>
                        </a:rPr>
                        <a:t>PTET Paid in 2024 with Filing of 2023 Tax Return</a:t>
                      </a:r>
                      <a:endParaRPr lang="en-US" sz="1100" b="1" i="0" u="none" strike="noStrike">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28104912"/>
                  </a:ext>
                </a:extLst>
              </a:tr>
              <a:tr h="190500">
                <a:tc>
                  <a:txBody>
                    <a:bodyPr/>
                    <a:lstStyle/>
                    <a:p>
                      <a:pPr algn="l" fontAlgn="b"/>
                      <a:r>
                        <a:rPr lang="en-US" sz="1100" u="none" strike="noStrike">
                          <a:effectLst/>
                        </a:rPr>
                        <a:t>AB Partnership - 2023 Income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100,000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40230203"/>
                  </a:ext>
                </a:extLst>
              </a:tr>
              <a:tr h="190500">
                <a:tc>
                  <a:txBody>
                    <a:bodyPr/>
                    <a:lstStyle/>
                    <a:p>
                      <a:pPr algn="l" fontAlgn="b"/>
                      <a:r>
                        <a:rPr lang="en-US" sz="1100" u="none" strike="noStrike">
                          <a:effectLst/>
                        </a:rPr>
                        <a:t>2023 PTET Tax Rate (Highest Indivdiual Rate)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6.64%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57691840"/>
                  </a:ext>
                </a:extLst>
              </a:tr>
              <a:tr h="190500">
                <a:tc>
                  <a:txBody>
                    <a:bodyPr/>
                    <a:lstStyle/>
                    <a:p>
                      <a:pPr algn="l" fontAlgn="b"/>
                      <a:r>
                        <a:rPr lang="en-US" sz="1100" u="none" strike="noStrike">
                          <a:effectLst/>
                        </a:rPr>
                        <a:t>NE PTET - Paid in March 2024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6,640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51316516"/>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2261251"/>
                  </a:ext>
                </a:extLst>
              </a:tr>
              <a:tr h="190500">
                <a:tc>
                  <a:txBody>
                    <a:bodyPr/>
                    <a:lstStyle/>
                    <a:p>
                      <a:pPr algn="l" fontAlgn="b"/>
                      <a:r>
                        <a:rPr lang="en-US" sz="1100" u="none" strike="noStrike">
                          <a:effectLst/>
                        </a:rPr>
                        <a:t>2023 Nebraska Taxable Income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100,000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94737845"/>
                  </a:ext>
                </a:extLst>
              </a:tr>
              <a:tr h="190500">
                <a:tc>
                  <a:txBody>
                    <a:bodyPr/>
                    <a:lstStyle/>
                    <a:p>
                      <a:pPr algn="l" fontAlgn="b"/>
                      <a:r>
                        <a:rPr lang="en-US" sz="1100" u="none" strike="noStrike">
                          <a:effectLst/>
                        </a:rPr>
                        <a:t>Federal Deduction for NE PTET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a:t>
                      </a:r>
                      <a:endParaRPr lang="en-US" sz="1100" b="0" i="0" u="none" strike="noStrike">
                        <a:solidFill>
                          <a:srgbClr val="000000"/>
                        </a:solidFill>
                        <a:effectLst/>
                        <a:latin typeface="Calibri" panose="020F0502020204030204" pitchFamily="34" charset="0"/>
                      </a:endParaRPr>
                    </a:p>
                  </a:txBody>
                  <a:tcPr marL="9525" marR="9525" marT="9525" marB="0" anchor="b"/>
                </a:tc>
                <a:tc gridSpan="3">
                  <a:txBody>
                    <a:bodyPr/>
                    <a:lstStyle/>
                    <a:p>
                      <a:pPr algn="l" fontAlgn="b"/>
                      <a:r>
                        <a:rPr lang="en-US" sz="1100" u="none" strike="noStrike">
                          <a:effectLst/>
                        </a:rPr>
                        <a:t>Deduction in 2024, not 2023</a:t>
                      </a:r>
                      <a:endParaRPr lang="en-US" sz="1100" b="0" i="0" u="none" strike="noStrike">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43997758"/>
                  </a:ext>
                </a:extLst>
              </a:tr>
              <a:tr h="200025">
                <a:tc>
                  <a:txBody>
                    <a:bodyPr/>
                    <a:lstStyle/>
                    <a:p>
                      <a:pPr algn="l" fontAlgn="b"/>
                      <a:r>
                        <a:rPr lang="en-US" sz="1100" u="none" strike="noStrike">
                          <a:effectLst/>
                        </a:rPr>
                        <a:t>2023 Federal Taxable Income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100,000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2696984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39451187"/>
                  </a:ext>
                </a:extLst>
              </a:tr>
              <a:tr h="571500">
                <a:tc>
                  <a:txBody>
                    <a:bodyPr/>
                    <a:lstStyle/>
                    <a:p>
                      <a:pPr algn="ctr" fontAlgn="b"/>
                      <a:r>
                        <a:rPr lang="en-US" sz="1100" u="none" strike="noStrike">
                          <a:effectLst/>
                        </a:rPr>
                        <a:t>Individual K-1N/PTET Reporting</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AB Partnership</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Partner A</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Partner B</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Schedule K-1N Reporting</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97793113"/>
                  </a:ext>
                </a:extLst>
              </a:tr>
              <a:tr h="190500">
                <a:tc>
                  <a:txBody>
                    <a:bodyPr/>
                    <a:lstStyle/>
                    <a:p>
                      <a:pPr algn="l" fontAlgn="b"/>
                      <a:r>
                        <a:rPr lang="en-US" sz="1100" u="none" strike="noStrike">
                          <a:effectLst/>
                        </a:rPr>
                        <a:t>Federal Form 1065 Ordinary income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100,000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50,000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50,000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Line 1</a:t>
                      </a:r>
                      <a:endParaRPr lang="en-US" sz="1100" b="0" i="0" u="none" strike="noStrike">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98661476"/>
                  </a:ext>
                </a:extLst>
              </a:tr>
              <a:tr h="190500">
                <a:tc>
                  <a:txBody>
                    <a:bodyPr/>
                    <a:lstStyle/>
                    <a:p>
                      <a:pPr algn="l" fontAlgn="b"/>
                      <a:r>
                        <a:rPr lang="en-US" sz="1100" u="none" strike="noStrike">
                          <a:effectLst/>
                        </a:rPr>
                        <a:t>Nebraska Adjustment - Add-Back PTET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Line 15</a:t>
                      </a:r>
                      <a:endParaRPr lang="en-US" sz="1100" b="0" i="0" u="none" strike="noStrike">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91127490"/>
                  </a:ext>
                </a:extLst>
              </a:tr>
              <a:tr h="190500">
                <a:tc>
                  <a:txBody>
                    <a:bodyPr/>
                    <a:lstStyle/>
                    <a:p>
                      <a:pPr algn="l" fontAlgn="b"/>
                      <a:r>
                        <a:rPr lang="pt-BR" sz="1100" u="none" strike="noStrike">
                          <a:effectLst/>
                        </a:rPr>
                        <a:t>Nebraska Form 1065N Taxable income</a:t>
                      </a:r>
                      <a:endParaRPr lang="pt-BR"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100,000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50,000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50,000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70287266"/>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39182300"/>
                  </a:ext>
                </a:extLst>
              </a:tr>
              <a:tr h="200025">
                <a:tc>
                  <a:txBody>
                    <a:bodyPr/>
                    <a:lstStyle/>
                    <a:p>
                      <a:pPr algn="l" fontAlgn="b"/>
                      <a:r>
                        <a:rPr lang="en-US" sz="1100" u="none" strike="noStrike">
                          <a:effectLst/>
                        </a:rPr>
                        <a:t>2023 Nebraska PTET credit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6,640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3,320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3,320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Line 23(f)</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56549640"/>
                  </a:ext>
                </a:extLst>
              </a:tr>
            </a:tbl>
          </a:graphicData>
        </a:graphic>
      </p:graphicFrame>
    </p:spTree>
    <p:extLst>
      <p:ext uri="{BB962C8B-B14F-4D97-AF65-F5344CB8AC3E}">
        <p14:creationId xmlns:p14="http://schemas.microsoft.com/office/powerpoint/2010/main" val="1002078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46B69-11C9-A9FE-F264-F2653DDC0D45}"/>
              </a:ext>
            </a:extLst>
          </p:cNvPr>
          <p:cNvSpPr>
            <a:spLocks noGrp="1"/>
          </p:cNvSpPr>
          <p:nvPr>
            <p:ph type="title"/>
          </p:nvPr>
        </p:nvSpPr>
        <p:spPr/>
        <p:txBody>
          <a:bodyPr/>
          <a:lstStyle/>
          <a:p>
            <a:r>
              <a:rPr lang="en-US" dirty="0"/>
              <a:t>EXAMPLE #3</a:t>
            </a:r>
          </a:p>
        </p:txBody>
      </p:sp>
      <p:graphicFrame>
        <p:nvGraphicFramePr>
          <p:cNvPr id="4" name="Content Placeholder 3">
            <a:extLst>
              <a:ext uri="{FF2B5EF4-FFF2-40B4-BE49-F238E27FC236}">
                <a16:creationId xmlns:a16="http://schemas.microsoft.com/office/drawing/2014/main" id="{A2973B2A-B9B3-093B-A8A9-646B27F29416}"/>
              </a:ext>
            </a:extLst>
          </p:cNvPr>
          <p:cNvGraphicFramePr>
            <a:graphicFrameLocks noGrp="1"/>
          </p:cNvGraphicFramePr>
          <p:nvPr>
            <p:ph idx="1"/>
          </p:nvPr>
        </p:nvGraphicFramePr>
        <p:xfrm>
          <a:off x="3288506" y="2027873"/>
          <a:ext cx="5613400" cy="4173855"/>
        </p:xfrm>
        <a:graphic>
          <a:graphicData uri="http://schemas.openxmlformats.org/drawingml/2006/table">
            <a:tbl>
              <a:tblPr>
                <a:tableStyleId>{5C22544A-7EE6-4342-B048-85BDC9FD1C3A}</a:tableStyleId>
              </a:tblPr>
              <a:tblGrid>
                <a:gridCol w="2716264">
                  <a:extLst>
                    <a:ext uri="{9D8B030D-6E8A-4147-A177-3AD203B41FA5}">
                      <a16:colId xmlns:a16="http://schemas.microsoft.com/office/drawing/2014/main" val="4227124129"/>
                    </a:ext>
                  </a:extLst>
                </a:gridCol>
                <a:gridCol w="736184">
                  <a:extLst>
                    <a:ext uri="{9D8B030D-6E8A-4147-A177-3AD203B41FA5}">
                      <a16:colId xmlns:a16="http://schemas.microsoft.com/office/drawing/2014/main" val="611044851"/>
                    </a:ext>
                  </a:extLst>
                </a:gridCol>
                <a:gridCol w="609255">
                  <a:extLst>
                    <a:ext uri="{9D8B030D-6E8A-4147-A177-3AD203B41FA5}">
                      <a16:colId xmlns:a16="http://schemas.microsoft.com/office/drawing/2014/main" val="1474208016"/>
                    </a:ext>
                  </a:extLst>
                </a:gridCol>
                <a:gridCol w="609255">
                  <a:extLst>
                    <a:ext uri="{9D8B030D-6E8A-4147-A177-3AD203B41FA5}">
                      <a16:colId xmlns:a16="http://schemas.microsoft.com/office/drawing/2014/main" val="3358777290"/>
                    </a:ext>
                  </a:extLst>
                </a:gridCol>
                <a:gridCol w="942442">
                  <a:extLst>
                    <a:ext uri="{9D8B030D-6E8A-4147-A177-3AD203B41FA5}">
                      <a16:colId xmlns:a16="http://schemas.microsoft.com/office/drawing/2014/main" val="257612382"/>
                    </a:ext>
                  </a:extLst>
                </a:gridCol>
              </a:tblGrid>
              <a:tr h="190500">
                <a:tc gridSpan="2">
                  <a:txBody>
                    <a:bodyPr/>
                    <a:lstStyle/>
                    <a:p>
                      <a:pPr algn="ctr" fontAlgn="b"/>
                      <a:r>
                        <a:rPr lang="en-US" sz="1100" u="none" strike="noStrike">
                          <a:effectLst/>
                        </a:rPr>
                        <a:t>AB Partnership</a:t>
                      </a:r>
                      <a:endParaRPr lang="en-US" sz="1100" b="1" i="0" u="none" strike="noStrike">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93913054"/>
                  </a:ext>
                </a:extLst>
              </a:tr>
              <a:tr h="190500">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70062438"/>
                  </a:ext>
                </a:extLst>
              </a:tr>
              <a:tr h="190500">
                <a:tc gridSpan="2">
                  <a:txBody>
                    <a:bodyPr/>
                    <a:lstStyle/>
                    <a:p>
                      <a:pPr algn="ctr" fontAlgn="b"/>
                      <a:r>
                        <a:rPr lang="en-US" sz="1100" u="none" strike="noStrike">
                          <a:effectLst/>
                        </a:rPr>
                        <a:t>PTET Partially Paid in 2023 &amp; Partially in 2024</a:t>
                      </a:r>
                      <a:endParaRPr lang="en-US" sz="1100" b="0" i="0" u="none" strike="noStrike">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92549063"/>
                  </a:ext>
                </a:extLst>
              </a:tr>
              <a:tr h="190500">
                <a:tc>
                  <a:txBody>
                    <a:bodyPr/>
                    <a:lstStyle/>
                    <a:p>
                      <a:pPr algn="l" fontAlgn="b"/>
                      <a:r>
                        <a:rPr lang="en-US" sz="1100" u="none" strike="noStrike">
                          <a:effectLst/>
                        </a:rPr>
                        <a:t>AB Partnership - 2023 Income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100,000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51771414"/>
                  </a:ext>
                </a:extLst>
              </a:tr>
              <a:tr h="190500">
                <a:tc>
                  <a:txBody>
                    <a:bodyPr/>
                    <a:lstStyle/>
                    <a:p>
                      <a:pPr algn="l" fontAlgn="b"/>
                      <a:r>
                        <a:rPr lang="en-US" sz="1100" u="none" strike="noStrike">
                          <a:effectLst/>
                        </a:rPr>
                        <a:t>2023 PTET Tax Rate (Highest Indivdiual Rate)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6.64%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5943965"/>
                  </a:ext>
                </a:extLst>
              </a:tr>
              <a:tr h="190500">
                <a:tc>
                  <a:txBody>
                    <a:bodyPr/>
                    <a:lstStyle/>
                    <a:p>
                      <a:pPr algn="l" fontAlgn="b"/>
                      <a:r>
                        <a:rPr lang="en-US" sz="1100" u="none" strike="noStrike">
                          <a:effectLst/>
                        </a:rPr>
                        <a:t>Total NE PTET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6,640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90576731"/>
                  </a:ext>
                </a:extLst>
              </a:tr>
              <a:tr h="190500">
                <a:tc>
                  <a:txBody>
                    <a:bodyPr/>
                    <a:lstStyle/>
                    <a:p>
                      <a:pPr algn="l" fontAlgn="b"/>
                      <a:r>
                        <a:rPr lang="en-US" sz="1100" u="none" strike="noStrike">
                          <a:effectLst/>
                        </a:rPr>
                        <a:t>NET PTET - Paid before 12/31/2023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3,000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05089620"/>
                  </a:ext>
                </a:extLst>
              </a:tr>
              <a:tr h="190500">
                <a:tc>
                  <a:txBody>
                    <a:bodyPr/>
                    <a:lstStyle/>
                    <a:p>
                      <a:pPr algn="l" fontAlgn="b"/>
                      <a:r>
                        <a:rPr lang="en-US" sz="1100" u="none" strike="noStrike">
                          <a:effectLst/>
                        </a:rPr>
                        <a:t>NE PTET - Balance Paid in March 2024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3,640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6835592"/>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8944507"/>
                  </a:ext>
                </a:extLst>
              </a:tr>
              <a:tr h="190500">
                <a:tc>
                  <a:txBody>
                    <a:bodyPr/>
                    <a:lstStyle/>
                    <a:p>
                      <a:pPr algn="l" fontAlgn="b"/>
                      <a:r>
                        <a:rPr lang="en-US" sz="1100" u="none" strike="noStrike">
                          <a:effectLst/>
                        </a:rPr>
                        <a:t>2023 Nebraska Taxable Income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100,000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70628992"/>
                  </a:ext>
                </a:extLst>
              </a:tr>
              <a:tr h="190500">
                <a:tc>
                  <a:txBody>
                    <a:bodyPr/>
                    <a:lstStyle/>
                    <a:p>
                      <a:pPr algn="l" fontAlgn="b"/>
                      <a:r>
                        <a:rPr lang="en-US" sz="1100" u="none" strike="noStrike">
                          <a:effectLst/>
                        </a:rPr>
                        <a:t>Federal Deduction for NE PTET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(3,000)</a:t>
                      </a:r>
                      <a:endParaRPr lang="en-US" sz="1100" b="0" i="0" u="none" strike="noStrike">
                        <a:solidFill>
                          <a:srgbClr val="000000"/>
                        </a:solidFill>
                        <a:effectLst/>
                        <a:latin typeface="Calibri" panose="020F0502020204030204" pitchFamily="34" charset="0"/>
                      </a:endParaRPr>
                    </a:p>
                  </a:txBody>
                  <a:tcPr marL="9525" marR="9525" marT="9525" marB="0" anchor="b"/>
                </a:tc>
                <a:tc gridSpan="3">
                  <a:txBody>
                    <a:bodyPr/>
                    <a:lstStyle/>
                    <a:p>
                      <a:pPr algn="l" fontAlgn="b"/>
                      <a:r>
                        <a:rPr lang="en-US" sz="1100" u="none" strike="noStrike">
                          <a:effectLst/>
                        </a:rPr>
                        <a:t>Only Deduction in 2023 is for amount paid in 2023</a:t>
                      </a:r>
                      <a:endParaRPr lang="en-US" sz="1100" b="0" i="0" u="none" strike="noStrike">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21333945"/>
                  </a:ext>
                </a:extLst>
              </a:tr>
              <a:tr h="200025">
                <a:tc>
                  <a:txBody>
                    <a:bodyPr/>
                    <a:lstStyle/>
                    <a:p>
                      <a:pPr algn="l" fontAlgn="b"/>
                      <a:r>
                        <a:rPr lang="en-US" sz="1100" u="none" strike="noStrike">
                          <a:effectLst/>
                        </a:rPr>
                        <a:t>2023 Federal Taxable Income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97,000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29020946"/>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59137423"/>
                  </a:ext>
                </a:extLst>
              </a:tr>
              <a:tr h="571500">
                <a:tc>
                  <a:txBody>
                    <a:bodyPr/>
                    <a:lstStyle/>
                    <a:p>
                      <a:pPr algn="ctr" fontAlgn="b"/>
                      <a:r>
                        <a:rPr lang="en-US" sz="1100" u="none" strike="noStrike">
                          <a:effectLst/>
                        </a:rPr>
                        <a:t>Individual K-1N/PTET Reporting</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AB Partnership</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Partner A</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Partner B</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Schedule K-1N Reporting</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68443822"/>
                  </a:ext>
                </a:extLst>
              </a:tr>
              <a:tr h="190500">
                <a:tc>
                  <a:txBody>
                    <a:bodyPr/>
                    <a:lstStyle/>
                    <a:p>
                      <a:pPr algn="l" fontAlgn="b"/>
                      <a:r>
                        <a:rPr lang="en-US" sz="1100" u="none" strike="noStrike">
                          <a:effectLst/>
                        </a:rPr>
                        <a:t>Federal Form 1065 Ordinary income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97,000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48,500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48,500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Line 1</a:t>
                      </a:r>
                      <a:endParaRPr lang="en-US" sz="1100" b="0" i="0" u="none" strike="noStrike">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75939530"/>
                  </a:ext>
                </a:extLst>
              </a:tr>
              <a:tr h="190500">
                <a:tc>
                  <a:txBody>
                    <a:bodyPr/>
                    <a:lstStyle/>
                    <a:p>
                      <a:pPr algn="l" fontAlgn="b"/>
                      <a:r>
                        <a:rPr lang="en-US" sz="1100" u="none" strike="noStrike">
                          <a:effectLst/>
                        </a:rPr>
                        <a:t>Nebraska Adjustment - Add-Back PTET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3,000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1,500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1,500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Line 15</a:t>
                      </a:r>
                      <a:endParaRPr lang="en-US" sz="1100" b="0" i="0" u="none" strike="noStrike">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06211423"/>
                  </a:ext>
                </a:extLst>
              </a:tr>
              <a:tr h="190500">
                <a:tc>
                  <a:txBody>
                    <a:bodyPr/>
                    <a:lstStyle/>
                    <a:p>
                      <a:pPr algn="l" fontAlgn="b"/>
                      <a:r>
                        <a:rPr lang="pt-BR" sz="1100" u="none" strike="noStrike">
                          <a:effectLst/>
                        </a:rPr>
                        <a:t>Nebraska Form 1065N Taxable income</a:t>
                      </a:r>
                      <a:endParaRPr lang="pt-BR"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100,000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50,000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50,000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29069852"/>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20857786"/>
                  </a:ext>
                </a:extLst>
              </a:tr>
              <a:tr h="200025">
                <a:tc>
                  <a:txBody>
                    <a:bodyPr/>
                    <a:lstStyle/>
                    <a:p>
                      <a:pPr algn="l" fontAlgn="b"/>
                      <a:r>
                        <a:rPr lang="en-US" sz="1100" u="none" strike="noStrike">
                          <a:effectLst/>
                        </a:rPr>
                        <a:t>2023 Nebraska PTET credit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6,640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3,320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3,320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Line 23(f)</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5598484"/>
                  </a:ext>
                </a:extLst>
              </a:tr>
            </a:tbl>
          </a:graphicData>
        </a:graphic>
      </p:graphicFrame>
    </p:spTree>
    <p:extLst>
      <p:ext uri="{BB962C8B-B14F-4D97-AF65-F5344CB8AC3E}">
        <p14:creationId xmlns:p14="http://schemas.microsoft.com/office/powerpoint/2010/main" val="3615250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A8665-897C-3CAC-1AB5-82F2A908C8E3}"/>
              </a:ext>
            </a:extLst>
          </p:cNvPr>
          <p:cNvSpPr>
            <a:spLocks noGrp="1"/>
          </p:cNvSpPr>
          <p:nvPr>
            <p:ph type="title"/>
          </p:nvPr>
        </p:nvSpPr>
        <p:spPr/>
        <p:txBody>
          <a:bodyPr/>
          <a:lstStyle/>
          <a:p>
            <a:r>
              <a:rPr lang="en-US" dirty="0"/>
              <a:t>Example #4</a:t>
            </a:r>
          </a:p>
        </p:txBody>
      </p:sp>
      <p:graphicFrame>
        <p:nvGraphicFramePr>
          <p:cNvPr id="4" name="Content Placeholder 3">
            <a:extLst>
              <a:ext uri="{FF2B5EF4-FFF2-40B4-BE49-F238E27FC236}">
                <a16:creationId xmlns:a16="http://schemas.microsoft.com/office/drawing/2014/main" id="{A82A36DF-5CAF-4DCB-B0F8-1A52F4FE7677}"/>
              </a:ext>
            </a:extLst>
          </p:cNvPr>
          <p:cNvGraphicFramePr>
            <a:graphicFrameLocks noGrp="1"/>
          </p:cNvGraphicFramePr>
          <p:nvPr>
            <p:ph idx="1"/>
          </p:nvPr>
        </p:nvGraphicFramePr>
        <p:xfrm>
          <a:off x="4094260" y="2011367"/>
          <a:ext cx="4001892" cy="4206867"/>
        </p:xfrm>
        <a:graphic>
          <a:graphicData uri="http://schemas.openxmlformats.org/drawingml/2006/table">
            <a:tbl>
              <a:tblPr>
                <a:tableStyleId>{5C22544A-7EE6-4342-B048-85BDC9FD1C3A}</a:tableStyleId>
              </a:tblPr>
              <a:tblGrid>
                <a:gridCol w="2142488">
                  <a:extLst>
                    <a:ext uri="{9D8B030D-6E8A-4147-A177-3AD203B41FA5}">
                      <a16:colId xmlns:a16="http://schemas.microsoft.com/office/drawing/2014/main" val="541699110"/>
                    </a:ext>
                  </a:extLst>
                </a:gridCol>
                <a:gridCol w="472488">
                  <a:extLst>
                    <a:ext uri="{9D8B030D-6E8A-4147-A177-3AD203B41FA5}">
                      <a16:colId xmlns:a16="http://schemas.microsoft.com/office/drawing/2014/main" val="1920786427"/>
                    </a:ext>
                  </a:extLst>
                </a:gridCol>
                <a:gridCol w="391025">
                  <a:extLst>
                    <a:ext uri="{9D8B030D-6E8A-4147-A177-3AD203B41FA5}">
                      <a16:colId xmlns:a16="http://schemas.microsoft.com/office/drawing/2014/main" val="2058987235"/>
                    </a:ext>
                  </a:extLst>
                </a:gridCol>
                <a:gridCol w="391025">
                  <a:extLst>
                    <a:ext uri="{9D8B030D-6E8A-4147-A177-3AD203B41FA5}">
                      <a16:colId xmlns:a16="http://schemas.microsoft.com/office/drawing/2014/main" val="3992683488"/>
                    </a:ext>
                  </a:extLst>
                </a:gridCol>
                <a:gridCol w="604866">
                  <a:extLst>
                    <a:ext uri="{9D8B030D-6E8A-4147-A177-3AD203B41FA5}">
                      <a16:colId xmlns:a16="http://schemas.microsoft.com/office/drawing/2014/main" val="3089468927"/>
                    </a:ext>
                  </a:extLst>
                </a:gridCol>
              </a:tblGrid>
              <a:tr h="122257">
                <a:tc gridSpan="2">
                  <a:txBody>
                    <a:bodyPr/>
                    <a:lstStyle/>
                    <a:p>
                      <a:pPr algn="ctr" fontAlgn="b"/>
                      <a:r>
                        <a:rPr lang="en-US" sz="700" u="none" strike="noStrike">
                          <a:effectLst/>
                        </a:rPr>
                        <a:t>AB Partnership</a:t>
                      </a:r>
                      <a:endParaRPr lang="en-US" sz="700" b="1" i="0" u="none" strike="noStrike">
                        <a:solidFill>
                          <a:srgbClr val="000000"/>
                        </a:solidFill>
                        <a:effectLst/>
                        <a:latin typeface="Calibri" panose="020F0502020204030204" pitchFamily="34" charset="0"/>
                      </a:endParaRPr>
                    </a:p>
                  </a:txBody>
                  <a:tcPr marL="6113" marR="6113" marT="6113" marB="0" anchor="b"/>
                </a:tc>
                <a:tc hMerge="1">
                  <a:txBody>
                    <a:bodyPr/>
                    <a:lstStyle/>
                    <a:p>
                      <a:endParaRPr lang="en-US"/>
                    </a:p>
                  </a:txBody>
                  <a:tcPr/>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extLst>
                  <a:ext uri="{0D108BD9-81ED-4DB2-BD59-A6C34878D82A}">
                    <a16:rowId xmlns:a16="http://schemas.microsoft.com/office/drawing/2014/main" val="1837738116"/>
                  </a:ext>
                </a:extLst>
              </a:tr>
              <a:tr h="122257">
                <a:tc>
                  <a:txBody>
                    <a:bodyPr/>
                    <a:lstStyle/>
                    <a:p>
                      <a:pPr algn="ctr"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ctr"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extLst>
                  <a:ext uri="{0D108BD9-81ED-4DB2-BD59-A6C34878D82A}">
                    <a16:rowId xmlns:a16="http://schemas.microsoft.com/office/drawing/2014/main" val="417519808"/>
                  </a:ext>
                </a:extLst>
              </a:tr>
              <a:tr h="122257">
                <a:tc gridSpan="2">
                  <a:txBody>
                    <a:bodyPr/>
                    <a:lstStyle/>
                    <a:p>
                      <a:pPr algn="ctr" fontAlgn="b"/>
                      <a:r>
                        <a:rPr lang="en-US" sz="700" u="none" strike="noStrike">
                          <a:effectLst/>
                        </a:rPr>
                        <a:t>PTET Paid in 2023 - Partner Guaranteed Payments</a:t>
                      </a:r>
                      <a:endParaRPr lang="en-US" sz="700" b="0" i="0" u="none" strike="noStrike">
                        <a:solidFill>
                          <a:srgbClr val="000000"/>
                        </a:solidFill>
                        <a:effectLst/>
                        <a:latin typeface="Calibri" panose="020F0502020204030204" pitchFamily="34" charset="0"/>
                      </a:endParaRPr>
                    </a:p>
                  </a:txBody>
                  <a:tcPr marL="6113" marR="6113" marT="6113" marB="0" anchor="b"/>
                </a:tc>
                <a:tc hMerge="1">
                  <a:txBody>
                    <a:bodyPr/>
                    <a:lstStyle/>
                    <a:p>
                      <a:endParaRPr lang="en-US"/>
                    </a:p>
                  </a:txBody>
                  <a:tcPr/>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extLst>
                  <a:ext uri="{0D108BD9-81ED-4DB2-BD59-A6C34878D82A}">
                    <a16:rowId xmlns:a16="http://schemas.microsoft.com/office/drawing/2014/main" val="926661982"/>
                  </a:ext>
                </a:extLst>
              </a:tr>
              <a:tr h="122257">
                <a:tc>
                  <a:txBody>
                    <a:bodyPr/>
                    <a:lstStyle/>
                    <a:p>
                      <a:pPr algn="l" fontAlgn="b"/>
                      <a:r>
                        <a:rPr lang="en-US" sz="700" u="none" strike="noStrike">
                          <a:effectLst/>
                        </a:rPr>
                        <a:t>AB Partnership - 2023 Projected Ordinary Income</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700" u="none" strike="noStrike">
                          <a:effectLst/>
                        </a:rPr>
                        <a:t>       100,000 </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extLst>
                  <a:ext uri="{0D108BD9-81ED-4DB2-BD59-A6C34878D82A}">
                    <a16:rowId xmlns:a16="http://schemas.microsoft.com/office/drawing/2014/main" val="3219326398"/>
                  </a:ext>
                </a:extLst>
              </a:tr>
              <a:tr h="122257">
                <a:tc>
                  <a:txBody>
                    <a:bodyPr/>
                    <a:lstStyle/>
                    <a:p>
                      <a:pPr algn="l" fontAlgn="b"/>
                      <a:r>
                        <a:rPr lang="en-US" sz="700" u="none" strike="noStrike">
                          <a:effectLst/>
                        </a:rPr>
                        <a:t>AB Partnership - 2023 Projected Guaranteed Payments</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700" u="none" strike="noStrike">
                          <a:effectLst/>
                        </a:rPr>
                        <a:t>          25,000 </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extLst>
                  <a:ext uri="{0D108BD9-81ED-4DB2-BD59-A6C34878D82A}">
                    <a16:rowId xmlns:a16="http://schemas.microsoft.com/office/drawing/2014/main" val="234023126"/>
                  </a:ext>
                </a:extLst>
              </a:tr>
              <a:tr h="122257">
                <a:tc>
                  <a:txBody>
                    <a:bodyPr/>
                    <a:lstStyle/>
                    <a:p>
                      <a:pPr algn="l" fontAlgn="b"/>
                      <a:r>
                        <a:rPr lang="en-US" sz="700" u="none" strike="noStrike">
                          <a:effectLst/>
                        </a:rPr>
                        <a:t>AB Partnership - Projected 2023 Nebraska Income</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700" u="none" strike="noStrike">
                          <a:effectLst/>
                        </a:rPr>
                        <a:t>       125,000 </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extLst>
                  <a:ext uri="{0D108BD9-81ED-4DB2-BD59-A6C34878D82A}">
                    <a16:rowId xmlns:a16="http://schemas.microsoft.com/office/drawing/2014/main" val="1936385877"/>
                  </a:ext>
                </a:extLst>
              </a:tr>
              <a:tr h="122257">
                <a:tc>
                  <a:txBody>
                    <a:bodyPr/>
                    <a:lstStyle/>
                    <a:p>
                      <a:pPr algn="l" fontAlgn="b"/>
                      <a:r>
                        <a:rPr lang="en-US" sz="700" u="none" strike="noStrike">
                          <a:effectLst/>
                        </a:rPr>
                        <a:t>2023 PTET Tax Rate (Highest Indivdiual Rate)</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r" fontAlgn="b"/>
                      <a:r>
                        <a:rPr lang="en-US" sz="700" u="none" strike="noStrike">
                          <a:effectLst/>
                        </a:rPr>
                        <a:t>6.64%</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extLst>
                  <a:ext uri="{0D108BD9-81ED-4DB2-BD59-A6C34878D82A}">
                    <a16:rowId xmlns:a16="http://schemas.microsoft.com/office/drawing/2014/main" val="748230536"/>
                  </a:ext>
                </a:extLst>
              </a:tr>
              <a:tr h="122257">
                <a:tc>
                  <a:txBody>
                    <a:bodyPr/>
                    <a:lstStyle/>
                    <a:p>
                      <a:pPr algn="l" fontAlgn="b"/>
                      <a:r>
                        <a:rPr lang="en-US" sz="700" u="none" strike="noStrike">
                          <a:effectLst/>
                        </a:rPr>
                        <a:t>NE PTET Paid before 12/31/2023</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700" u="none" strike="noStrike">
                          <a:effectLst/>
                        </a:rPr>
                        <a:t>            8,300 </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extLst>
                  <a:ext uri="{0D108BD9-81ED-4DB2-BD59-A6C34878D82A}">
                    <a16:rowId xmlns:a16="http://schemas.microsoft.com/office/drawing/2014/main" val="2244420089"/>
                  </a:ext>
                </a:extLst>
              </a:tr>
              <a:tr h="122257">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extLst>
                  <a:ext uri="{0D108BD9-81ED-4DB2-BD59-A6C34878D82A}">
                    <a16:rowId xmlns:a16="http://schemas.microsoft.com/office/drawing/2014/main" val="3482085680"/>
                  </a:ext>
                </a:extLst>
              </a:tr>
              <a:tr h="122257">
                <a:tc>
                  <a:txBody>
                    <a:bodyPr/>
                    <a:lstStyle/>
                    <a:p>
                      <a:pPr algn="l" fontAlgn="b"/>
                      <a:r>
                        <a:rPr lang="en-US" sz="700" u="none" strike="noStrike">
                          <a:effectLst/>
                        </a:rPr>
                        <a:t>2023 Nebraska Ordinary Income</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700" u="none" strike="noStrike">
                          <a:effectLst/>
                        </a:rPr>
                        <a:t>       100,000 </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extLst>
                  <a:ext uri="{0D108BD9-81ED-4DB2-BD59-A6C34878D82A}">
                    <a16:rowId xmlns:a16="http://schemas.microsoft.com/office/drawing/2014/main" val="982359291"/>
                  </a:ext>
                </a:extLst>
              </a:tr>
              <a:tr h="221286">
                <a:tc>
                  <a:txBody>
                    <a:bodyPr/>
                    <a:lstStyle/>
                    <a:p>
                      <a:pPr algn="l" fontAlgn="b"/>
                      <a:r>
                        <a:rPr lang="en-US" sz="700" u="none" strike="noStrike">
                          <a:effectLst/>
                        </a:rPr>
                        <a:t>Federal Deduction for NE PTET</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700" u="none" strike="noStrike">
                          <a:effectLst/>
                        </a:rPr>
                        <a:t>          (8,300)</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extLst>
                  <a:ext uri="{0D108BD9-81ED-4DB2-BD59-A6C34878D82A}">
                    <a16:rowId xmlns:a16="http://schemas.microsoft.com/office/drawing/2014/main" val="139801884"/>
                  </a:ext>
                </a:extLst>
              </a:tr>
              <a:tr h="128370">
                <a:tc>
                  <a:txBody>
                    <a:bodyPr/>
                    <a:lstStyle/>
                    <a:p>
                      <a:pPr algn="l" fontAlgn="b"/>
                      <a:r>
                        <a:rPr lang="en-US" sz="700" u="none" strike="noStrike">
                          <a:effectLst/>
                        </a:rPr>
                        <a:t>2023 Federal Taxable Income</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700" u="none" strike="noStrike">
                          <a:effectLst/>
                        </a:rPr>
                        <a:t>          91,700 </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extLst>
                  <a:ext uri="{0D108BD9-81ED-4DB2-BD59-A6C34878D82A}">
                    <a16:rowId xmlns:a16="http://schemas.microsoft.com/office/drawing/2014/main" val="1408948205"/>
                  </a:ext>
                </a:extLst>
              </a:tr>
              <a:tr h="122257">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extLst>
                  <a:ext uri="{0D108BD9-81ED-4DB2-BD59-A6C34878D82A}">
                    <a16:rowId xmlns:a16="http://schemas.microsoft.com/office/drawing/2014/main" val="3183244767"/>
                  </a:ext>
                </a:extLst>
              </a:tr>
              <a:tr h="366772">
                <a:tc>
                  <a:txBody>
                    <a:bodyPr/>
                    <a:lstStyle/>
                    <a:p>
                      <a:pPr algn="ctr" fontAlgn="b"/>
                      <a:r>
                        <a:rPr lang="en-US" sz="700" u="none" strike="noStrike">
                          <a:effectLst/>
                        </a:rPr>
                        <a:t>Individual K-1N/PTET Reporting</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ctr" fontAlgn="b"/>
                      <a:r>
                        <a:rPr lang="en-US" sz="700" u="none" strike="noStrike">
                          <a:effectLst/>
                        </a:rPr>
                        <a:t>AB Partnership</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ctr" fontAlgn="b"/>
                      <a:r>
                        <a:rPr lang="en-US" sz="700" u="none" strike="noStrike">
                          <a:effectLst/>
                        </a:rPr>
                        <a:t>Partner A</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ctr" fontAlgn="b"/>
                      <a:r>
                        <a:rPr lang="en-US" sz="700" u="none" strike="noStrike">
                          <a:effectLst/>
                        </a:rPr>
                        <a:t>Partner B</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ctr" fontAlgn="b"/>
                      <a:r>
                        <a:rPr lang="en-US" sz="700" u="none" strike="noStrike">
                          <a:effectLst/>
                        </a:rPr>
                        <a:t>Schedule K-1N Reporting</a:t>
                      </a:r>
                      <a:endParaRPr lang="en-US" sz="700" b="0" i="0" u="none" strike="noStrike">
                        <a:solidFill>
                          <a:srgbClr val="000000"/>
                        </a:solidFill>
                        <a:effectLst/>
                        <a:latin typeface="Calibri" panose="020F0502020204030204" pitchFamily="34" charset="0"/>
                      </a:endParaRPr>
                    </a:p>
                  </a:txBody>
                  <a:tcPr marL="6113" marR="6113" marT="6113" marB="0" anchor="b"/>
                </a:tc>
                <a:extLst>
                  <a:ext uri="{0D108BD9-81ED-4DB2-BD59-A6C34878D82A}">
                    <a16:rowId xmlns:a16="http://schemas.microsoft.com/office/drawing/2014/main" val="2784994757"/>
                  </a:ext>
                </a:extLst>
              </a:tr>
              <a:tr h="122257">
                <a:tc>
                  <a:txBody>
                    <a:bodyPr/>
                    <a:lstStyle/>
                    <a:p>
                      <a:pPr algn="l" fontAlgn="b"/>
                      <a:r>
                        <a:rPr lang="en-US" sz="700" u="none" strike="noStrike">
                          <a:effectLst/>
                        </a:rPr>
                        <a:t>Federal Form 1065 Ordinary Income</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700" u="none" strike="noStrike">
                          <a:effectLst/>
                        </a:rPr>
                        <a:t>          91,700 </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700" u="none" strike="noStrike">
                          <a:effectLst/>
                        </a:rPr>
                        <a:t>     46,680 </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700" u="none" strike="noStrike">
                          <a:effectLst/>
                        </a:rPr>
                        <a:t>     45,020 </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700" u="none" strike="noStrike">
                          <a:effectLst/>
                        </a:rPr>
                        <a:t>Line 1</a:t>
                      </a:r>
                      <a:endParaRPr lang="en-US" sz="700" b="0" i="0" u="none" strike="noStrike">
                        <a:solidFill>
                          <a:srgbClr val="FF0000"/>
                        </a:solidFill>
                        <a:effectLst/>
                        <a:latin typeface="Calibri" panose="020F0502020204030204" pitchFamily="34" charset="0"/>
                      </a:endParaRPr>
                    </a:p>
                  </a:txBody>
                  <a:tcPr marL="6113" marR="6113" marT="6113" marB="0" anchor="b"/>
                </a:tc>
                <a:extLst>
                  <a:ext uri="{0D108BD9-81ED-4DB2-BD59-A6C34878D82A}">
                    <a16:rowId xmlns:a16="http://schemas.microsoft.com/office/drawing/2014/main" val="3220234714"/>
                  </a:ext>
                </a:extLst>
              </a:tr>
              <a:tr h="122257">
                <a:tc>
                  <a:txBody>
                    <a:bodyPr/>
                    <a:lstStyle/>
                    <a:p>
                      <a:pPr algn="l" fontAlgn="b"/>
                      <a:r>
                        <a:rPr lang="en-US" sz="700" u="none" strike="noStrike">
                          <a:effectLst/>
                        </a:rPr>
                        <a:t>Guranteed Payments</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700" u="none" strike="noStrike">
                          <a:effectLst/>
                        </a:rPr>
                        <a:t>          25,000 </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700" u="none" strike="noStrike">
                          <a:effectLst/>
                        </a:rPr>
                        <a:t>                -  </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700" u="none" strike="noStrike">
                          <a:effectLst/>
                        </a:rPr>
                        <a:t>     25,000 </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700" u="none" strike="noStrike">
                          <a:effectLst/>
                        </a:rPr>
                        <a:t>Line 4</a:t>
                      </a:r>
                      <a:endParaRPr lang="en-US" sz="700" b="0" i="0" u="none" strike="noStrike">
                        <a:solidFill>
                          <a:srgbClr val="FF0000"/>
                        </a:solidFill>
                        <a:effectLst/>
                        <a:latin typeface="Calibri" panose="020F0502020204030204" pitchFamily="34" charset="0"/>
                      </a:endParaRPr>
                    </a:p>
                  </a:txBody>
                  <a:tcPr marL="6113" marR="6113" marT="6113" marB="0" anchor="b"/>
                </a:tc>
                <a:extLst>
                  <a:ext uri="{0D108BD9-81ED-4DB2-BD59-A6C34878D82A}">
                    <a16:rowId xmlns:a16="http://schemas.microsoft.com/office/drawing/2014/main" val="3177323906"/>
                  </a:ext>
                </a:extLst>
              </a:tr>
              <a:tr h="122257">
                <a:tc>
                  <a:txBody>
                    <a:bodyPr/>
                    <a:lstStyle/>
                    <a:p>
                      <a:pPr algn="l" fontAlgn="b"/>
                      <a:r>
                        <a:rPr lang="en-US" sz="700" u="none" strike="noStrike">
                          <a:effectLst/>
                        </a:rPr>
                        <a:t>Nebraska Adjustment - Add-Back PTET</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700" u="none" strike="noStrike">
                          <a:effectLst/>
                        </a:rPr>
                        <a:t>            8,300 </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700" u="none" strike="noStrike">
                          <a:effectLst/>
                        </a:rPr>
                        <a:t>        3,320 </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700" u="none" strike="noStrike">
                          <a:effectLst/>
                        </a:rPr>
                        <a:t>        4,980 </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700" u="none" strike="noStrike">
                          <a:effectLst/>
                        </a:rPr>
                        <a:t>Line 15</a:t>
                      </a:r>
                      <a:endParaRPr lang="en-US" sz="700" b="0" i="0" u="none" strike="noStrike">
                        <a:solidFill>
                          <a:srgbClr val="FF0000"/>
                        </a:solidFill>
                        <a:effectLst/>
                        <a:latin typeface="Calibri" panose="020F0502020204030204" pitchFamily="34" charset="0"/>
                      </a:endParaRPr>
                    </a:p>
                  </a:txBody>
                  <a:tcPr marL="6113" marR="6113" marT="6113" marB="0" anchor="b"/>
                </a:tc>
                <a:extLst>
                  <a:ext uri="{0D108BD9-81ED-4DB2-BD59-A6C34878D82A}">
                    <a16:rowId xmlns:a16="http://schemas.microsoft.com/office/drawing/2014/main" val="3138564262"/>
                  </a:ext>
                </a:extLst>
              </a:tr>
              <a:tr h="122257">
                <a:tc>
                  <a:txBody>
                    <a:bodyPr/>
                    <a:lstStyle/>
                    <a:p>
                      <a:pPr algn="l" fontAlgn="b"/>
                      <a:r>
                        <a:rPr lang="pt-BR" sz="700" u="none" strike="noStrike">
                          <a:effectLst/>
                        </a:rPr>
                        <a:t>Nebraska Form 1065N Taxable income</a:t>
                      </a:r>
                      <a:endParaRPr lang="pt-BR"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700" u="none" strike="noStrike">
                          <a:effectLst/>
                        </a:rPr>
                        <a:t>       125,000 </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700" u="none" strike="noStrike">
                          <a:effectLst/>
                        </a:rPr>
                        <a:t>     50,000 </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700" u="none" strike="noStrike">
                          <a:effectLst/>
                        </a:rPr>
                        <a:t>     75,000 </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700" u="none" strike="noStrike">
                          <a:effectLst/>
                        </a:rPr>
                        <a:t> </a:t>
                      </a:r>
                      <a:endParaRPr lang="en-US" sz="700" b="0" i="0" u="none" strike="noStrike">
                        <a:solidFill>
                          <a:srgbClr val="000000"/>
                        </a:solidFill>
                        <a:effectLst/>
                        <a:latin typeface="Calibri" panose="020F0502020204030204" pitchFamily="34" charset="0"/>
                      </a:endParaRPr>
                    </a:p>
                  </a:txBody>
                  <a:tcPr marL="6113" marR="6113" marT="6113" marB="0" anchor="b"/>
                </a:tc>
                <a:extLst>
                  <a:ext uri="{0D108BD9-81ED-4DB2-BD59-A6C34878D82A}">
                    <a16:rowId xmlns:a16="http://schemas.microsoft.com/office/drawing/2014/main" val="549217996"/>
                  </a:ext>
                </a:extLst>
              </a:tr>
              <a:tr h="122257">
                <a:tc>
                  <a:txBody>
                    <a:bodyPr/>
                    <a:lstStyle/>
                    <a:p>
                      <a:pPr algn="l" fontAlgn="b"/>
                      <a:r>
                        <a:rPr lang="en-US" sz="700" u="none" strike="noStrike">
                          <a:effectLst/>
                        </a:rPr>
                        <a:t> </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r" fontAlgn="b"/>
                      <a:r>
                        <a:rPr lang="en-US" sz="700" u="none" strike="noStrike">
                          <a:effectLst/>
                        </a:rPr>
                        <a:t>100.00%</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r" fontAlgn="b"/>
                      <a:r>
                        <a:rPr lang="en-US" sz="700" u="none" strike="noStrike">
                          <a:effectLst/>
                        </a:rPr>
                        <a:t>40.00%</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r" fontAlgn="b"/>
                      <a:r>
                        <a:rPr lang="en-US" sz="700" u="none" strike="noStrike">
                          <a:effectLst/>
                        </a:rPr>
                        <a:t>60.00%</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700" u="none" strike="noStrike">
                          <a:effectLst/>
                        </a:rPr>
                        <a:t> </a:t>
                      </a:r>
                      <a:endParaRPr lang="en-US" sz="700" b="0" i="0" u="none" strike="noStrike">
                        <a:solidFill>
                          <a:srgbClr val="000000"/>
                        </a:solidFill>
                        <a:effectLst/>
                        <a:latin typeface="Calibri" panose="020F0502020204030204" pitchFamily="34" charset="0"/>
                      </a:endParaRPr>
                    </a:p>
                  </a:txBody>
                  <a:tcPr marL="6113" marR="6113" marT="6113" marB="0" anchor="b"/>
                </a:tc>
                <a:extLst>
                  <a:ext uri="{0D108BD9-81ED-4DB2-BD59-A6C34878D82A}">
                    <a16:rowId xmlns:a16="http://schemas.microsoft.com/office/drawing/2014/main" val="627156583"/>
                  </a:ext>
                </a:extLst>
              </a:tr>
              <a:tr h="122257">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extLst>
                  <a:ext uri="{0D108BD9-81ED-4DB2-BD59-A6C34878D82A}">
                    <a16:rowId xmlns:a16="http://schemas.microsoft.com/office/drawing/2014/main" val="18074422"/>
                  </a:ext>
                </a:extLst>
              </a:tr>
              <a:tr h="128370">
                <a:tc>
                  <a:txBody>
                    <a:bodyPr/>
                    <a:lstStyle/>
                    <a:p>
                      <a:pPr algn="l" fontAlgn="b"/>
                      <a:r>
                        <a:rPr lang="en-US" sz="700" u="none" strike="noStrike">
                          <a:effectLst/>
                        </a:rPr>
                        <a:t>2023 Nebraska PTET credit</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700" u="none" strike="noStrike">
                          <a:effectLst/>
                        </a:rPr>
                        <a:t>            8,300 </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700" u="none" strike="noStrike">
                          <a:effectLst/>
                        </a:rPr>
                        <a:t>        3,320 </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700" u="none" strike="noStrike">
                          <a:effectLst/>
                        </a:rPr>
                        <a:t>        4,980 </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700" u="none" strike="noStrike">
                          <a:effectLst/>
                        </a:rPr>
                        <a:t>Line 23(f)</a:t>
                      </a:r>
                      <a:endParaRPr lang="en-US" sz="700" b="0" i="0" u="none" strike="noStrike">
                        <a:solidFill>
                          <a:srgbClr val="FF0000"/>
                        </a:solidFill>
                        <a:effectLst/>
                        <a:latin typeface="Calibri" panose="020F0502020204030204" pitchFamily="34" charset="0"/>
                      </a:endParaRPr>
                    </a:p>
                  </a:txBody>
                  <a:tcPr marL="6113" marR="6113" marT="6113" marB="0" anchor="b"/>
                </a:tc>
                <a:extLst>
                  <a:ext uri="{0D108BD9-81ED-4DB2-BD59-A6C34878D82A}">
                    <a16:rowId xmlns:a16="http://schemas.microsoft.com/office/drawing/2014/main" val="3060536916"/>
                  </a:ext>
                </a:extLst>
              </a:tr>
              <a:tr h="122257">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extLst>
                  <a:ext uri="{0D108BD9-81ED-4DB2-BD59-A6C34878D82A}">
                    <a16:rowId xmlns:a16="http://schemas.microsoft.com/office/drawing/2014/main" val="2395305650"/>
                  </a:ext>
                </a:extLst>
              </a:tr>
              <a:tr h="221286">
                <a:tc>
                  <a:txBody>
                    <a:bodyPr/>
                    <a:lstStyle/>
                    <a:p>
                      <a:pPr algn="l" fontAlgn="b"/>
                      <a:r>
                        <a:rPr lang="en-US" sz="700" u="none" strike="noStrike">
                          <a:effectLst/>
                        </a:rPr>
                        <a:t>Allocation Detail of PTET Credit</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700" u="none" strike="noStrike">
                          <a:effectLst/>
                        </a:rPr>
                        <a:t>AB Parntership</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700" u="none" strike="noStrike">
                          <a:effectLst/>
                        </a:rPr>
                        <a:t>Partner A</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700" u="none" strike="noStrike">
                          <a:effectLst/>
                        </a:rPr>
                        <a:t>Parnter B</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extLst>
                  <a:ext uri="{0D108BD9-81ED-4DB2-BD59-A6C34878D82A}">
                    <a16:rowId xmlns:a16="http://schemas.microsoft.com/office/drawing/2014/main" val="3238768432"/>
                  </a:ext>
                </a:extLst>
              </a:tr>
              <a:tr h="122257">
                <a:tc>
                  <a:txBody>
                    <a:bodyPr/>
                    <a:lstStyle/>
                    <a:p>
                      <a:pPr algn="l" fontAlgn="b"/>
                      <a:r>
                        <a:rPr lang="en-US" sz="700" u="none" strike="noStrike">
                          <a:effectLst/>
                        </a:rPr>
                        <a:t>Ordinary Income (Before PTET)</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700" u="none" strike="noStrike">
                          <a:effectLst/>
                        </a:rPr>
                        <a:t>       100,000 </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700" u="none" strike="noStrike">
                          <a:effectLst/>
                        </a:rPr>
                        <a:t>     50,000 </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700" u="none" strike="noStrike">
                          <a:effectLst/>
                        </a:rPr>
                        <a:t>     50,000 </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extLst>
                  <a:ext uri="{0D108BD9-81ED-4DB2-BD59-A6C34878D82A}">
                    <a16:rowId xmlns:a16="http://schemas.microsoft.com/office/drawing/2014/main" val="2235708612"/>
                  </a:ext>
                </a:extLst>
              </a:tr>
              <a:tr h="122257">
                <a:tc>
                  <a:txBody>
                    <a:bodyPr/>
                    <a:lstStyle/>
                    <a:p>
                      <a:pPr algn="l" fontAlgn="b"/>
                      <a:r>
                        <a:rPr lang="en-US" sz="700" u="none" strike="noStrike">
                          <a:effectLst/>
                        </a:rPr>
                        <a:t>Guaranteed Payments</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700" u="none" strike="noStrike">
                          <a:effectLst/>
                        </a:rPr>
                        <a:t>          25,000 </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700" u="none" strike="noStrike">
                          <a:effectLst/>
                        </a:rPr>
                        <a:t>               -   </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700" u="none" strike="noStrike">
                          <a:effectLst/>
                        </a:rPr>
                        <a:t>     25,000 </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extLst>
                  <a:ext uri="{0D108BD9-81ED-4DB2-BD59-A6C34878D82A}">
                    <a16:rowId xmlns:a16="http://schemas.microsoft.com/office/drawing/2014/main" val="1522573756"/>
                  </a:ext>
                </a:extLst>
              </a:tr>
              <a:tr h="122257">
                <a:tc>
                  <a:txBody>
                    <a:bodyPr/>
                    <a:lstStyle/>
                    <a:p>
                      <a:pPr algn="l" fontAlgn="b"/>
                      <a:r>
                        <a:rPr lang="en-US" sz="700" u="none" strike="noStrike">
                          <a:effectLst/>
                        </a:rPr>
                        <a:t>Total Income (Before PTET)</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700" u="none" strike="noStrike">
                          <a:effectLst/>
                        </a:rPr>
                        <a:t>       125,000 </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700" u="none" strike="noStrike">
                          <a:effectLst/>
                        </a:rPr>
                        <a:t>     50,000 </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700" u="none" strike="noStrike">
                          <a:effectLst/>
                        </a:rPr>
                        <a:t>     75,000 </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extLst>
                  <a:ext uri="{0D108BD9-81ED-4DB2-BD59-A6C34878D82A}">
                    <a16:rowId xmlns:a16="http://schemas.microsoft.com/office/drawing/2014/main" val="2216738289"/>
                  </a:ext>
                </a:extLst>
              </a:tr>
              <a:tr h="122257">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r" fontAlgn="b"/>
                      <a:r>
                        <a:rPr lang="en-US" sz="700" u="none" strike="noStrike">
                          <a:effectLst/>
                        </a:rPr>
                        <a:t>100.00%</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r" fontAlgn="b"/>
                      <a:r>
                        <a:rPr lang="en-US" sz="700" u="none" strike="noStrike">
                          <a:effectLst/>
                        </a:rPr>
                        <a:t>40.00%</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r" fontAlgn="b"/>
                      <a:r>
                        <a:rPr lang="en-US" sz="700" u="none" strike="noStrike">
                          <a:effectLst/>
                        </a:rPr>
                        <a:t>60.00%</a:t>
                      </a:r>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extLst>
                  <a:ext uri="{0D108BD9-81ED-4DB2-BD59-A6C34878D82A}">
                    <a16:rowId xmlns:a16="http://schemas.microsoft.com/office/drawing/2014/main" val="3180580973"/>
                  </a:ext>
                </a:extLst>
              </a:tr>
              <a:tr h="122257">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13" marR="6113" marT="6113" marB="0" anchor="b"/>
                </a:tc>
                <a:extLst>
                  <a:ext uri="{0D108BD9-81ED-4DB2-BD59-A6C34878D82A}">
                    <a16:rowId xmlns:a16="http://schemas.microsoft.com/office/drawing/2014/main" val="2590775214"/>
                  </a:ext>
                </a:extLst>
              </a:tr>
              <a:tr h="328872">
                <a:tc gridSpan="5">
                  <a:txBody>
                    <a:bodyPr/>
                    <a:lstStyle/>
                    <a:p>
                      <a:pPr algn="l" fontAlgn="b"/>
                      <a:r>
                        <a:rPr lang="en-US" sz="700" u="none" strike="noStrike" dirty="0">
                          <a:effectLst/>
                        </a:rPr>
                        <a:t>Note: In this instance, the PTET deduction is not proportional to ordinary income percentages (50% each).  Therefore, the ordinary income has to be specially allocated to account for the proper allocation of the PTET deduction based on the corresponding credit.</a:t>
                      </a:r>
                      <a:endParaRPr lang="en-US" sz="700" b="0" i="0" u="none" strike="noStrike" dirty="0">
                        <a:solidFill>
                          <a:srgbClr val="000000"/>
                        </a:solidFill>
                        <a:effectLst/>
                        <a:latin typeface="Calibri" panose="020F0502020204030204" pitchFamily="34" charset="0"/>
                      </a:endParaRPr>
                    </a:p>
                  </a:txBody>
                  <a:tcPr marL="6113" marR="6113" marT="6113"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55507036"/>
                  </a:ext>
                </a:extLst>
              </a:tr>
            </a:tbl>
          </a:graphicData>
        </a:graphic>
      </p:graphicFrame>
    </p:spTree>
    <p:extLst>
      <p:ext uri="{BB962C8B-B14F-4D97-AF65-F5344CB8AC3E}">
        <p14:creationId xmlns:p14="http://schemas.microsoft.com/office/powerpoint/2010/main" val="21006549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EDAF6-4179-49A2-CF74-917BBDE99536}"/>
              </a:ext>
            </a:extLst>
          </p:cNvPr>
          <p:cNvSpPr>
            <a:spLocks noGrp="1"/>
          </p:cNvSpPr>
          <p:nvPr>
            <p:ph type="title"/>
          </p:nvPr>
        </p:nvSpPr>
        <p:spPr/>
        <p:txBody>
          <a:bodyPr/>
          <a:lstStyle/>
          <a:p>
            <a:r>
              <a:rPr lang="en-US" dirty="0"/>
              <a:t>EXAMPLE #5</a:t>
            </a:r>
          </a:p>
        </p:txBody>
      </p:sp>
      <p:graphicFrame>
        <p:nvGraphicFramePr>
          <p:cNvPr id="4" name="Content Placeholder 3">
            <a:extLst>
              <a:ext uri="{FF2B5EF4-FFF2-40B4-BE49-F238E27FC236}">
                <a16:creationId xmlns:a16="http://schemas.microsoft.com/office/drawing/2014/main" id="{830B2F3F-6C58-41AC-16E5-A5C5844ADF1B}"/>
              </a:ext>
            </a:extLst>
          </p:cNvPr>
          <p:cNvGraphicFramePr>
            <a:graphicFrameLocks noGrp="1"/>
          </p:cNvGraphicFramePr>
          <p:nvPr>
            <p:ph idx="1"/>
          </p:nvPr>
        </p:nvGraphicFramePr>
        <p:xfrm>
          <a:off x="4175548" y="2011357"/>
          <a:ext cx="3839317" cy="4206888"/>
        </p:xfrm>
        <a:graphic>
          <a:graphicData uri="http://schemas.openxmlformats.org/drawingml/2006/table">
            <a:tbl>
              <a:tblPr>
                <a:tableStyleId>{5C22544A-7EE6-4342-B048-85BDC9FD1C3A}</a:tableStyleId>
              </a:tblPr>
              <a:tblGrid>
                <a:gridCol w="1490456">
                  <a:extLst>
                    <a:ext uri="{9D8B030D-6E8A-4147-A177-3AD203B41FA5}">
                      <a16:colId xmlns:a16="http://schemas.microsoft.com/office/drawing/2014/main" val="2985113434"/>
                    </a:ext>
                  </a:extLst>
                </a:gridCol>
                <a:gridCol w="403955">
                  <a:extLst>
                    <a:ext uri="{9D8B030D-6E8A-4147-A177-3AD203B41FA5}">
                      <a16:colId xmlns:a16="http://schemas.microsoft.com/office/drawing/2014/main" val="3246968861"/>
                    </a:ext>
                  </a:extLst>
                </a:gridCol>
                <a:gridCol w="341273">
                  <a:extLst>
                    <a:ext uri="{9D8B030D-6E8A-4147-A177-3AD203B41FA5}">
                      <a16:colId xmlns:a16="http://schemas.microsoft.com/office/drawing/2014/main" val="1604318731"/>
                    </a:ext>
                  </a:extLst>
                </a:gridCol>
                <a:gridCol w="334308">
                  <a:extLst>
                    <a:ext uri="{9D8B030D-6E8A-4147-A177-3AD203B41FA5}">
                      <a16:colId xmlns:a16="http://schemas.microsoft.com/office/drawing/2014/main" val="38752686"/>
                    </a:ext>
                  </a:extLst>
                </a:gridCol>
                <a:gridCol w="1269325">
                  <a:extLst>
                    <a:ext uri="{9D8B030D-6E8A-4147-A177-3AD203B41FA5}">
                      <a16:colId xmlns:a16="http://schemas.microsoft.com/office/drawing/2014/main" val="1067007659"/>
                    </a:ext>
                  </a:extLst>
                </a:gridCol>
              </a:tblGrid>
              <a:tr h="104519">
                <a:tc gridSpan="2">
                  <a:txBody>
                    <a:bodyPr/>
                    <a:lstStyle/>
                    <a:p>
                      <a:pPr algn="ctr" fontAlgn="b"/>
                      <a:r>
                        <a:rPr lang="en-US" sz="600" u="none" strike="noStrike">
                          <a:effectLst/>
                        </a:rPr>
                        <a:t>AB Partnership</a:t>
                      </a:r>
                      <a:endParaRPr lang="en-US" sz="600" b="1" i="0" u="none" strike="noStrike">
                        <a:solidFill>
                          <a:srgbClr val="000000"/>
                        </a:solidFill>
                        <a:effectLst/>
                        <a:latin typeface="Calibri" panose="020F0502020204030204" pitchFamily="34" charset="0"/>
                      </a:endParaRPr>
                    </a:p>
                  </a:txBody>
                  <a:tcPr marL="5226" marR="5226" marT="5226" marB="0" anchor="b"/>
                </a:tc>
                <a:tc hMerge="1">
                  <a:txBody>
                    <a:bodyPr/>
                    <a:lstStyle/>
                    <a:p>
                      <a:endParaRPr lang="en-US"/>
                    </a:p>
                  </a:txBody>
                  <a:tcPr/>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extLst>
                  <a:ext uri="{0D108BD9-81ED-4DB2-BD59-A6C34878D82A}">
                    <a16:rowId xmlns:a16="http://schemas.microsoft.com/office/drawing/2014/main" val="3772334909"/>
                  </a:ext>
                </a:extLst>
              </a:tr>
              <a:tr h="104519">
                <a:tc>
                  <a:txBody>
                    <a:bodyPr/>
                    <a:lstStyle/>
                    <a:p>
                      <a:pPr algn="ctr"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ctr"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extLst>
                  <a:ext uri="{0D108BD9-81ED-4DB2-BD59-A6C34878D82A}">
                    <a16:rowId xmlns:a16="http://schemas.microsoft.com/office/drawing/2014/main" val="377367907"/>
                  </a:ext>
                </a:extLst>
              </a:tr>
              <a:tr h="104519">
                <a:tc gridSpan="2">
                  <a:txBody>
                    <a:bodyPr/>
                    <a:lstStyle/>
                    <a:p>
                      <a:pPr algn="ctr" fontAlgn="b"/>
                      <a:r>
                        <a:rPr lang="en-US" sz="600" u="none" strike="noStrike">
                          <a:effectLst/>
                        </a:rPr>
                        <a:t>PTET Fully Paid in 2023 - No Over/Underpayment</a:t>
                      </a:r>
                      <a:endParaRPr lang="en-US" sz="600" b="1" i="0" u="none" strike="noStrike">
                        <a:solidFill>
                          <a:srgbClr val="000000"/>
                        </a:solidFill>
                        <a:effectLst/>
                        <a:latin typeface="Calibri" panose="020F0502020204030204" pitchFamily="34" charset="0"/>
                      </a:endParaRPr>
                    </a:p>
                  </a:txBody>
                  <a:tcPr marL="5226" marR="5226" marT="5226" marB="0" anchor="b"/>
                </a:tc>
                <a:tc hMerge="1">
                  <a:txBody>
                    <a:bodyPr/>
                    <a:lstStyle/>
                    <a:p>
                      <a:endParaRPr lang="en-US"/>
                    </a:p>
                  </a:txBody>
                  <a:tcPr/>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extLst>
                  <a:ext uri="{0D108BD9-81ED-4DB2-BD59-A6C34878D82A}">
                    <a16:rowId xmlns:a16="http://schemas.microsoft.com/office/drawing/2014/main" val="1507453906"/>
                  </a:ext>
                </a:extLst>
              </a:tr>
              <a:tr h="104519">
                <a:tc>
                  <a:txBody>
                    <a:bodyPr/>
                    <a:lstStyle/>
                    <a:p>
                      <a:pPr algn="l" fontAlgn="b"/>
                      <a:r>
                        <a:rPr lang="en-US" sz="600" u="none" strike="noStrike">
                          <a:effectLst/>
                        </a:rPr>
                        <a:t>AB Partnership - 2023 Projected Income</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100,000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extLst>
                  <a:ext uri="{0D108BD9-81ED-4DB2-BD59-A6C34878D82A}">
                    <a16:rowId xmlns:a16="http://schemas.microsoft.com/office/drawing/2014/main" val="2311149217"/>
                  </a:ext>
                </a:extLst>
              </a:tr>
              <a:tr h="104519">
                <a:tc>
                  <a:txBody>
                    <a:bodyPr/>
                    <a:lstStyle/>
                    <a:p>
                      <a:pPr algn="l" fontAlgn="b"/>
                      <a:r>
                        <a:rPr lang="en-US" sz="600" u="none" strike="noStrike">
                          <a:effectLst/>
                        </a:rPr>
                        <a:t>2023 PTET Tax Rate (Highest Indivdiual Rate)</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r" fontAlgn="b"/>
                      <a:r>
                        <a:rPr lang="en-US" sz="600" u="none" strike="noStrike">
                          <a:effectLst/>
                        </a:rPr>
                        <a:t>6.64%</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extLst>
                  <a:ext uri="{0D108BD9-81ED-4DB2-BD59-A6C34878D82A}">
                    <a16:rowId xmlns:a16="http://schemas.microsoft.com/office/drawing/2014/main" val="880437683"/>
                  </a:ext>
                </a:extLst>
              </a:tr>
              <a:tr h="104519">
                <a:tc>
                  <a:txBody>
                    <a:bodyPr/>
                    <a:lstStyle/>
                    <a:p>
                      <a:pPr algn="l" fontAlgn="b"/>
                      <a:r>
                        <a:rPr lang="en-US" sz="600" u="none" strike="noStrike">
                          <a:effectLst/>
                        </a:rPr>
                        <a:t>NE PTET Paid before 12/31/2023</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6,640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extLst>
                  <a:ext uri="{0D108BD9-81ED-4DB2-BD59-A6C34878D82A}">
                    <a16:rowId xmlns:a16="http://schemas.microsoft.com/office/drawing/2014/main" val="1357142868"/>
                  </a:ext>
                </a:extLst>
              </a:tr>
              <a:tr h="104519">
                <a:tc>
                  <a:txBody>
                    <a:bodyPr/>
                    <a:lstStyle/>
                    <a:p>
                      <a:pPr algn="l" fontAlgn="b"/>
                      <a:r>
                        <a:rPr lang="en-US" sz="600" u="none" strike="noStrike">
                          <a:effectLst/>
                        </a:rPr>
                        <a:t>Retroactive PTET Paid before 12/31/2023</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19,152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extLst>
                  <a:ext uri="{0D108BD9-81ED-4DB2-BD59-A6C34878D82A}">
                    <a16:rowId xmlns:a16="http://schemas.microsoft.com/office/drawing/2014/main" val="576989170"/>
                  </a:ext>
                </a:extLst>
              </a:tr>
              <a:tr h="104519">
                <a:tc>
                  <a:txBody>
                    <a:bodyPr/>
                    <a:lstStyle/>
                    <a:p>
                      <a:pPr algn="l" fontAlgn="b"/>
                      <a:r>
                        <a:rPr lang="en-US" sz="600" u="none" strike="noStrike">
                          <a:effectLst/>
                        </a:rPr>
                        <a:t>Total PTET Paid</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25,792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extLst>
                  <a:ext uri="{0D108BD9-81ED-4DB2-BD59-A6C34878D82A}">
                    <a16:rowId xmlns:a16="http://schemas.microsoft.com/office/drawing/2014/main" val="2323134022"/>
                  </a:ext>
                </a:extLst>
              </a:tr>
              <a:tr h="104519">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extLst>
                  <a:ext uri="{0D108BD9-81ED-4DB2-BD59-A6C34878D82A}">
                    <a16:rowId xmlns:a16="http://schemas.microsoft.com/office/drawing/2014/main" val="3897390576"/>
                  </a:ext>
                </a:extLst>
              </a:tr>
              <a:tr h="104519">
                <a:tc>
                  <a:txBody>
                    <a:bodyPr/>
                    <a:lstStyle/>
                    <a:p>
                      <a:pPr algn="l" fontAlgn="b"/>
                      <a:r>
                        <a:rPr lang="en-US" sz="600" u="none" strike="noStrike">
                          <a:effectLst/>
                        </a:rPr>
                        <a:t>2023 Nebraska Taxable Income</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100,000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extLst>
                  <a:ext uri="{0D108BD9-81ED-4DB2-BD59-A6C34878D82A}">
                    <a16:rowId xmlns:a16="http://schemas.microsoft.com/office/drawing/2014/main" val="101961791"/>
                  </a:ext>
                </a:extLst>
              </a:tr>
              <a:tr h="104519">
                <a:tc>
                  <a:txBody>
                    <a:bodyPr/>
                    <a:lstStyle/>
                    <a:p>
                      <a:pPr algn="l" fontAlgn="b"/>
                      <a:r>
                        <a:rPr lang="en-US" sz="600" u="none" strike="noStrike">
                          <a:effectLst/>
                        </a:rPr>
                        <a:t>Federal Deduction for NE PTET</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(25,792)</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extLst>
                  <a:ext uri="{0D108BD9-81ED-4DB2-BD59-A6C34878D82A}">
                    <a16:rowId xmlns:a16="http://schemas.microsoft.com/office/drawing/2014/main" val="4218434456"/>
                  </a:ext>
                </a:extLst>
              </a:tr>
              <a:tr h="109745">
                <a:tc>
                  <a:txBody>
                    <a:bodyPr/>
                    <a:lstStyle/>
                    <a:p>
                      <a:pPr algn="l" fontAlgn="b"/>
                      <a:r>
                        <a:rPr lang="en-US" sz="600" u="none" strike="noStrike">
                          <a:effectLst/>
                        </a:rPr>
                        <a:t>2023 Federal Taxable Income</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74,208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extLst>
                  <a:ext uri="{0D108BD9-81ED-4DB2-BD59-A6C34878D82A}">
                    <a16:rowId xmlns:a16="http://schemas.microsoft.com/office/drawing/2014/main" val="1293141905"/>
                  </a:ext>
                </a:extLst>
              </a:tr>
              <a:tr h="104519">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extLst>
                  <a:ext uri="{0D108BD9-81ED-4DB2-BD59-A6C34878D82A}">
                    <a16:rowId xmlns:a16="http://schemas.microsoft.com/office/drawing/2014/main" val="2805596733"/>
                  </a:ext>
                </a:extLst>
              </a:tr>
              <a:tr h="313556">
                <a:tc>
                  <a:txBody>
                    <a:bodyPr/>
                    <a:lstStyle/>
                    <a:p>
                      <a:pPr algn="ctr" fontAlgn="b"/>
                      <a:r>
                        <a:rPr lang="en-US" sz="600" u="none" strike="noStrike">
                          <a:effectLst/>
                        </a:rPr>
                        <a:t>Individual K-1N/PTET Reporting</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ctr" fontAlgn="b"/>
                      <a:r>
                        <a:rPr lang="en-US" sz="600" u="none" strike="noStrike">
                          <a:effectLst/>
                        </a:rPr>
                        <a:t>AB Partnership</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ctr" fontAlgn="b"/>
                      <a:r>
                        <a:rPr lang="en-US" sz="600" u="none" strike="noStrike">
                          <a:effectLst/>
                        </a:rPr>
                        <a:t>Partner A</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ctr" fontAlgn="b"/>
                      <a:r>
                        <a:rPr lang="en-US" sz="600" u="none" strike="noStrike">
                          <a:effectLst/>
                        </a:rPr>
                        <a:t>Partner B</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ctr" fontAlgn="b"/>
                      <a:r>
                        <a:rPr lang="en-US" sz="600" u="none" strike="noStrike">
                          <a:effectLst/>
                        </a:rPr>
                        <a:t>Schedule K-1N Reporting</a:t>
                      </a:r>
                      <a:endParaRPr lang="en-US" sz="600" b="0" i="0" u="none" strike="noStrike">
                        <a:solidFill>
                          <a:srgbClr val="000000"/>
                        </a:solidFill>
                        <a:effectLst/>
                        <a:latin typeface="Calibri" panose="020F0502020204030204" pitchFamily="34" charset="0"/>
                      </a:endParaRPr>
                    </a:p>
                  </a:txBody>
                  <a:tcPr marL="5226" marR="5226" marT="5226" marB="0" anchor="b"/>
                </a:tc>
                <a:extLst>
                  <a:ext uri="{0D108BD9-81ED-4DB2-BD59-A6C34878D82A}">
                    <a16:rowId xmlns:a16="http://schemas.microsoft.com/office/drawing/2014/main" val="3032117095"/>
                  </a:ext>
                </a:extLst>
              </a:tr>
              <a:tr h="104519">
                <a:tc>
                  <a:txBody>
                    <a:bodyPr/>
                    <a:lstStyle/>
                    <a:p>
                      <a:pPr algn="l" fontAlgn="b"/>
                      <a:r>
                        <a:rPr lang="en-US" sz="600" u="none" strike="noStrike">
                          <a:effectLst/>
                        </a:rPr>
                        <a:t>Federal Form 1065 Ordinary income</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74,208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37,104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37,104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Line 1</a:t>
                      </a:r>
                      <a:endParaRPr lang="en-US" sz="600" b="0" i="0" u="none" strike="noStrike">
                        <a:solidFill>
                          <a:srgbClr val="FF0000"/>
                        </a:solidFill>
                        <a:effectLst/>
                        <a:latin typeface="Calibri" panose="020F0502020204030204" pitchFamily="34" charset="0"/>
                      </a:endParaRPr>
                    </a:p>
                  </a:txBody>
                  <a:tcPr marL="5226" marR="5226" marT="5226" marB="0" anchor="b"/>
                </a:tc>
                <a:extLst>
                  <a:ext uri="{0D108BD9-81ED-4DB2-BD59-A6C34878D82A}">
                    <a16:rowId xmlns:a16="http://schemas.microsoft.com/office/drawing/2014/main" val="1347313787"/>
                  </a:ext>
                </a:extLst>
              </a:tr>
              <a:tr h="104519">
                <a:tc>
                  <a:txBody>
                    <a:bodyPr/>
                    <a:lstStyle/>
                    <a:p>
                      <a:pPr algn="l" fontAlgn="b"/>
                      <a:r>
                        <a:rPr lang="en-US" sz="600" u="none" strike="noStrike">
                          <a:effectLst/>
                        </a:rPr>
                        <a:t>Nebraska Adjustment - Add-Back PTET</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25,792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12,896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12,896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Line 15</a:t>
                      </a:r>
                      <a:endParaRPr lang="en-US" sz="600" b="0" i="0" u="none" strike="noStrike">
                        <a:solidFill>
                          <a:srgbClr val="FF0000"/>
                        </a:solidFill>
                        <a:effectLst/>
                        <a:latin typeface="Calibri" panose="020F0502020204030204" pitchFamily="34" charset="0"/>
                      </a:endParaRPr>
                    </a:p>
                  </a:txBody>
                  <a:tcPr marL="5226" marR="5226" marT="5226" marB="0" anchor="b"/>
                </a:tc>
                <a:extLst>
                  <a:ext uri="{0D108BD9-81ED-4DB2-BD59-A6C34878D82A}">
                    <a16:rowId xmlns:a16="http://schemas.microsoft.com/office/drawing/2014/main" val="912945048"/>
                  </a:ext>
                </a:extLst>
              </a:tr>
              <a:tr h="104519">
                <a:tc>
                  <a:txBody>
                    <a:bodyPr/>
                    <a:lstStyle/>
                    <a:p>
                      <a:pPr algn="l" fontAlgn="b"/>
                      <a:r>
                        <a:rPr lang="pt-BR" sz="600" u="none" strike="noStrike">
                          <a:effectLst/>
                        </a:rPr>
                        <a:t>Nebraska Form 1065N Taxable income</a:t>
                      </a:r>
                      <a:endParaRPr lang="pt-BR"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100,000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50,000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50,000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a:t>
                      </a:r>
                      <a:endParaRPr lang="en-US" sz="600" b="0" i="0" u="none" strike="noStrike">
                        <a:solidFill>
                          <a:srgbClr val="000000"/>
                        </a:solidFill>
                        <a:effectLst/>
                        <a:latin typeface="Calibri" panose="020F0502020204030204" pitchFamily="34" charset="0"/>
                      </a:endParaRPr>
                    </a:p>
                  </a:txBody>
                  <a:tcPr marL="5226" marR="5226" marT="5226" marB="0" anchor="b"/>
                </a:tc>
                <a:extLst>
                  <a:ext uri="{0D108BD9-81ED-4DB2-BD59-A6C34878D82A}">
                    <a16:rowId xmlns:a16="http://schemas.microsoft.com/office/drawing/2014/main" val="2342274538"/>
                  </a:ext>
                </a:extLst>
              </a:tr>
              <a:tr h="104519">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extLst>
                  <a:ext uri="{0D108BD9-81ED-4DB2-BD59-A6C34878D82A}">
                    <a16:rowId xmlns:a16="http://schemas.microsoft.com/office/drawing/2014/main" val="3628719703"/>
                  </a:ext>
                </a:extLst>
              </a:tr>
              <a:tr h="109745">
                <a:tc>
                  <a:txBody>
                    <a:bodyPr/>
                    <a:lstStyle/>
                    <a:p>
                      <a:pPr algn="l" fontAlgn="b"/>
                      <a:r>
                        <a:rPr lang="en-US" sz="600" u="none" strike="noStrike">
                          <a:effectLst/>
                        </a:rPr>
                        <a:t>2023 Nebraska PTET credit</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25,792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12,896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12,896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Lines 23(a), 23(c), 23(d), 23(e), &amp; 23(f)</a:t>
                      </a:r>
                      <a:endParaRPr lang="en-US" sz="600" b="0" i="0" u="none" strike="noStrike">
                        <a:solidFill>
                          <a:srgbClr val="FF0000"/>
                        </a:solidFill>
                        <a:effectLst/>
                        <a:latin typeface="Calibri" panose="020F0502020204030204" pitchFamily="34" charset="0"/>
                      </a:endParaRPr>
                    </a:p>
                  </a:txBody>
                  <a:tcPr marL="5226" marR="5226" marT="5226" marB="0" anchor="b"/>
                </a:tc>
                <a:extLst>
                  <a:ext uri="{0D108BD9-81ED-4DB2-BD59-A6C34878D82A}">
                    <a16:rowId xmlns:a16="http://schemas.microsoft.com/office/drawing/2014/main" val="332562237"/>
                  </a:ext>
                </a:extLst>
              </a:tr>
              <a:tr h="104519">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extLst>
                  <a:ext uri="{0D108BD9-81ED-4DB2-BD59-A6C34878D82A}">
                    <a16:rowId xmlns:a16="http://schemas.microsoft.com/office/drawing/2014/main" val="1107412426"/>
                  </a:ext>
                </a:extLst>
              </a:tr>
              <a:tr h="104519">
                <a:tc gridSpan="5">
                  <a:txBody>
                    <a:bodyPr/>
                    <a:lstStyle/>
                    <a:p>
                      <a:pPr algn="ctr" fontAlgn="b"/>
                      <a:r>
                        <a:rPr lang="en-US" sz="600" u="none" strike="noStrike">
                          <a:effectLst/>
                        </a:rPr>
                        <a:t>Retroactive PTET Calculation</a:t>
                      </a:r>
                      <a:endParaRPr lang="en-US" sz="600" b="0" i="0" u="none" strike="noStrike">
                        <a:solidFill>
                          <a:srgbClr val="000000"/>
                        </a:solidFill>
                        <a:effectLst/>
                        <a:latin typeface="Calibri" panose="020F0502020204030204" pitchFamily="34" charset="0"/>
                      </a:endParaRPr>
                    </a:p>
                  </a:txBody>
                  <a:tcPr marL="5226" marR="5226" marT="5226"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21727042"/>
                  </a:ext>
                </a:extLst>
              </a:tr>
              <a:tr h="104519">
                <a:tc>
                  <a:txBody>
                    <a:bodyPr/>
                    <a:lstStyle/>
                    <a:p>
                      <a:pPr algn="l" fontAlgn="b"/>
                      <a:r>
                        <a:rPr lang="en-US" sz="600" u="none" strike="noStrike">
                          <a:effectLst/>
                        </a:rPr>
                        <a:t>AB Partnership 2018</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70,000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4,788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extLst>
                  <a:ext uri="{0D108BD9-81ED-4DB2-BD59-A6C34878D82A}">
                    <a16:rowId xmlns:a16="http://schemas.microsoft.com/office/drawing/2014/main" val="4038768829"/>
                  </a:ext>
                </a:extLst>
              </a:tr>
              <a:tr h="104519">
                <a:tc>
                  <a:txBody>
                    <a:bodyPr/>
                    <a:lstStyle/>
                    <a:p>
                      <a:pPr algn="l" fontAlgn="b"/>
                      <a:r>
                        <a:rPr lang="en-US" sz="600" u="none" strike="noStrike">
                          <a:effectLst/>
                        </a:rPr>
                        <a:t>AB Partnership 2019</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(50,000)</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Not Electing - Loss in 2019</a:t>
                      </a:r>
                      <a:endParaRPr lang="en-US" sz="600" b="0" i="0" u="none" strike="noStrike">
                        <a:solidFill>
                          <a:srgbClr val="000000"/>
                        </a:solidFill>
                        <a:effectLst/>
                        <a:latin typeface="Calibri" panose="020F0502020204030204" pitchFamily="34" charset="0"/>
                      </a:endParaRPr>
                    </a:p>
                  </a:txBody>
                  <a:tcPr marL="5226" marR="5226" marT="5226" marB="0" anchor="b"/>
                </a:tc>
                <a:extLst>
                  <a:ext uri="{0D108BD9-81ED-4DB2-BD59-A6C34878D82A}">
                    <a16:rowId xmlns:a16="http://schemas.microsoft.com/office/drawing/2014/main" val="1166528765"/>
                  </a:ext>
                </a:extLst>
              </a:tr>
              <a:tr h="104519">
                <a:tc>
                  <a:txBody>
                    <a:bodyPr/>
                    <a:lstStyle/>
                    <a:p>
                      <a:pPr algn="l" fontAlgn="b"/>
                      <a:r>
                        <a:rPr lang="en-US" sz="600" u="none" strike="noStrike">
                          <a:effectLst/>
                        </a:rPr>
                        <a:t>AB Partnership 2020</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70,000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4,788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extLst>
                  <a:ext uri="{0D108BD9-81ED-4DB2-BD59-A6C34878D82A}">
                    <a16:rowId xmlns:a16="http://schemas.microsoft.com/office/drawing/2014/main" val="3823823403"/>
                  </a:ext>
                </a:extLst>
              </a:tr>
              <a:tr h="104519">
                <a:tc>
                  <a:txBody>
                    <a:bodyPr/>
                    <a:lstStyle/>
                    <a:p>
                      <a:pPr algn="l" fontAlgn="b"/>
                      <a:r>
                        <a:rPr lang="en-US" sz="600" u="none" strike="noStrike">
                          <a:effectLst/>
                        </a:rPr>
                        <a:t>AB Partnership 2021</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80,000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5,472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extLst>
                  <a:ext uri="{0D108BD9-81ED-4DB2-BD59-A6C34878D82A}">
                    <a16:rowId xmlns:a16="http://schemas.microsoft.com/office/drawing/2014/main" val="1765428253"/>
                  </a:ext>
                </a:extLst>
              </a:tr>
              <a:tr h="104519">
                <a:tc>
                  <a:txBody>
                    <a:bodyPr/>
                    <a:lstStyle/>
                    <a:p>
                      <a:pPr algn="l" fontAlgn="b"/>
                      <a:r>
                        <a:rPr lang="en-US" sz="600" u="none" strike="noStrike">
                          <a:effectLst/>
                        </a:rPr>
                        <a:t>AB Partnership 2022</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60,000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4,104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extLst>
                  <a:ext uri="{0D108BD9-81ED-4DB2-BD59-A6C34878D82A}">
                    <a16:rowId xmlns:a16="http://schemas.microsoft.com/office/drawing/2014/main" val="2477093712"/>
                  </a:ext>
                </a:extLst>
              </a:tr>
              <a:tr h="109745">
                <a:tc>
                  <a:txBody>
                    <a:bodyPr/>
                    <a:lstStyle/>
                    <a:p>
                      <a:pPr algn="l" fontAlgn="b"/>
                      <a:r>
                        <a:rPr lang="en-US" sz="600" u="none" strike="noStrike">
                          <a:effectLst/>
                        </a:rPr>
                        <a:t>Total Retroactive Years (Excluding Losses)</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280,000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r" fontAlgn="b"/>
                      <a:r>
                        <a:rPr lang="en-US" sz="600" u="none" strike="noStrike">
                          <a:effectLst/>
                        </a:rPr>
                        <a:t>6.84%</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ctr" fontAlgn="b"/>
                      <a:r>
                        <a:rPr lang="en-US" sz="600" u="none" strike="noStrike">
                          <a:effectLst/>
                        </a:rPr>
                        <a:t>     19,152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extLst>
                  <a:ext uri="{0D108BD9-81ED-4DB2-BD59-A6C34878D82A}">
                    <a16:rowId xmlns:a16="http://schemas.microsoft.com/office/drawing/2014/main" val="3991481694"/>
                  </a:ext>
                </a:extLst>
              </a:tr>
              <a:tr h="109745">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extLst>
                  <a:ext uri="{0D108BD9-81ED-4DB2-BD59-A6C34878D82A}">
                    <a16:rowId xmlns:a16="http://schemas.microsoft.com/office/drawing/2014/main" val="3387642025"/>
                  </a:ext>
                </a:extLst>
              </a:tr>
              <a:tr h="313556">
                <a:tc>
                  <a:txBody>
                    <a:bodyPr/>
                    <a:lstStyle/>
                    <a:p>
                      <a:pPr algn="l" fontAlgn="b"/>
                      <a:r>
                        <a:rPr lang="en-US" sz="600" u="none" strike="noStrike">
                          <a:effectLst/>
                        </a:rPr>
                        <a:t>PTET Credit Allocation by Year</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ctr" fontAlgn="b"/>
                      <a:r>
                        <a:rPr lang="en-US" sz="600" u="none" strike="noStrike">
                          <a:effectLst/>
                        </a:rPr>
                        <a:t>AB Partnership</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ctr" fontAlgn="b"/>
                      <a:r>
                        <a:rPr lang="en-US" sz="600" u="none" strike="noStrike">
                          <a:effectLst/>
                        </a:rPr>
                        <a:t>Partner A</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ctr" fontAlgn="b"/>
                      <a:r>
                        <a:rPr lang="en-US" sz="600" u="none" strike="noStrike">
                          <a:effectLst/>
                        </a:rPr>
                        <a:t>Partner B</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extLst>
                  <a:ext uri="{0D108BD9-81ED-4DB2-BD59-A6C34878D82A}">
                    <a16:rowId xmlns:a16="http://schemas.microsoft.com/office/drawing/2014/main" val="579150785"/>
                  </a:ext>
                </a:extLst>
              </a:tr>
              <a:tr h="104519">
                <a:tc>
                  <a:txBody>
                    <a:bodyPr/>
                    <a:lstStyle/>
                    <a:p>
                      <a:pPr algn="r" fontAlgn="b"/>
                      <a:r>
                        <a:rPr lang="en-US" sz="600" u="none" strike="noStrike">
                          <a:effectLst/>
                        </a:rPr>
                        <a:t>2018</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4,788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2,394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2,394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extLst>
                  <a:ext uri="{0D108BD9-81ED-4DB2-BD59-A6C34878D82A}">
                    <a16:rowId xmlns:a16="http://schemas.microsoft.com/office/drawing/2014/main" val="1196793997"/>
                  </a:ext>
                </a:extLst>
              </a:tr>
              <a:tr h="104519">
                <a:tc>
                  <a:txBody>
                    <a:bodyPr/>
                    <a:lstStyle/>
                    <a:p>
                      <a:pPr algn="r" fontAlgn="b"/>
                      <a:r>
                        <a:rPr lang="en-US" sz="600" u="none" strike="noStrike">
                          <a:effectLst/>
                        </a:rPr>
                        <a:t>2019</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extLst>
                  <a:ext uri="{0D108BD9-81ED-4DB2-BD59-A6C34878D82A}">
                    <a16:rowId xmlns:a16="http://schemas.microsoft.com/office/drawing/2014/main" val="3876706984"/>
                  </a:ext>
                </a:extLst>
              </a:tr>
              <a:tr h="104519">
                <a:tc>
                  <a:txBody>
                    <a:bodyPr/>
                    <a:lstStyle/>
                    <a:p>
                      <a:pPr algn="r" fontAlgn="b"/>
                      <a:r>
                        <a:rPr lang="en-US" sz="600" u="none" strike="noStrike">
                          <a:effectLst/>
                        </a:rPr>
                        <a:t>2020</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4,788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2,394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2,394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extLst>
                  <a:ext uri="{0D108BD9-81ED-4DB2-BD59-A6C34878D82A}">
                    <a16:rowId xmlns:a16="http://schemas.microsoft.com/office/drawing/2014/main" val="137038248"/>
                  </a:ext>
                </a:extLst>
              </a:tr>
              <a:tr h="104519">
                <a:tc>
                  <a:txBody>
                    <a:bodyPr/>
                    <a:lstStyle/>
                    <a:p>
                      <a:pPr algn="r" fontAlgn="b"/>
                      <a:r>
                        <a:rPr lang="en-US" sz="600" u="none" strike="noStrike">
                          <a:effectLst/>
                        </a:rPr>
                        <a:t>2021</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5,472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2,736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2,736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extLst>
                  <a:ext uri="{0D108BD9-81ED-4DB2-BD59-A6C34878D82A}">
                    <a16:rowId xmlns:a16="http://schemas.microsoft.com/office/drawing/2014/main" val="4207171140"/>
                  </a:ext>
                </a:extLst>
              </a:tr>
              <a:tr h="104519">
                <a:tc>
                  <a:txBody>
                    <a:bodyPr/>
                    <a:lstStyle/>
                    <a:p>
                      <a:pPr algn="r" fontAlgn="b"/>
                      <a:r>
                        <a:rPr lang="en-US" sz="600" u="none" strike="noStrike">
                          <a:effectLst/>
                        </a:rPr>
                        <a:t>2022</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4,104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2,052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2,052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extLst>
                  <a:ext uri="{0D108BD9-81ED-4DB2-BD59-A6C34878D82A}">
                    <a16:rowId xmlns:a16="http://schemas.microsoft.com/office/drawing/2014/main" val="3043088671"/>
                  </a:ext>
                </a:extLst>
              </a:tr>
              <a:tr h="104519">
                <a:tc>
                  <a:txBody>
                    <a:bodyPr/>
                    <a:lstStyle/>
                    <a:p>
                      <a:pPr algn="r" fontAlgn="b"/>
                      <a:r>
                        <a:rPr lang="en-US" sz="600" u="none" strike="noStrike">
                          <a:effectLst/>
                        </a:rPr>
                        <a:t>2023</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6,640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3,320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3,320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5226" marR="5226" marT="5226" marB="0" anchor="b"/>
                </a:tc>
                <a:extLst>
                  <a:ext uri="{0D108BD9-81ED-4DB2-BD59-A6C34878D82A}">
                    <a16:rowId xmlns:a16="http://schemas.microsoft.com/office/drawing/2014/main" val="3269312141"/>
                  </a:ext>
                </a:extLst>
              </a:tr>
              <a:tr h="109745">
                <a:tc>
                  <a:txBody>
                    <a:bodyPr/>
                    <a:lstStyle/>
                    <a:p>
                      <a:pPr algn="l" fontAlgn="b"/>
                      <a:r>
                        <a:rPr lang="en-US" sz="600" u="none" strike="noStrike">
                          <a:effectLst/>
                        </a:rPr>
                        <a:t>Total</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25,792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12,896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r>
                        <a:rPr lang="en-US" sz="600" u="none" strike="noStrike">
                          <a:effectLst/>
                        </a:rPr>
                        <a:t>     12,896 </a:t>
                      </a:r>
                      <a:endParaRPr lang="en-US" sz="600" b="0" i="0" u="none" strike="noStrike">
                        <a:solidFill>
                          <a:srgbClr val="000000"/>
                        </a:solidFill>
                        <a:effectLst/>
                        <a:latin typeface="Calibri" panose="020F0502020204030204" pitchFamily="34" charset="0"/>
                      </a:endParaRPr>
                    </a:p>
                  </a:txBody>
                  <a:tcPr marL="5226" marR="5226" marT="5226" marB="0" anchor="b"/>
                </a:tc>
                <a:tc>
                  <a:txBody>
                    <a:bodyPr/>
                    <a:lstStyle/>
                    <a:p>
                      <a:pPr algn="l" fontAlgn="b"/>
                      <a:endParaRPr lang="en-US" sz="600" b="0" i="0" u="none" strike="noStrike" dirty="0">
                        <a:solidFill>
                          <a:srgbClr val="000000"/>
                        </a:solidFill>
                        <a:effectLst/>
                        <a:latin typeface="Calibri" panose="020F0502020204030204" pitchFamily="34" charset="0"/>
                      </a:endParaRPr>
                    </a:p>
                  </a:txBody>
                  <a:tcPr marL="5226" marR="5226" marT="5226" marB="0" anchor="b"/>
                </a:tc>
                <a:extLst>
                  <a:ext uri="{0D108BD9-81ED-4DB2-BD59-A6C34878D82A}">
                    <a16:rowId xmlns:a16="http://schemas.microsoft.com/office/drawing/2014/main" val="3979927672"/>
                  </a:ext>
                </a:extLst>
              </a:tr>
            </a:tbl>
          </a:graphicData>
        </a:graphic>
      </p:graphicFrame>
    </p:spTree>
    <p:extLst>
      <p:ext uri="{BB962C8B-B14F-4D97-AF65-F5344CB8AC3E}">
        <p14:creationId xmlns:p14="http://schemas.microsoft.com/office/powerpoint/2010/main" val="3155722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462D0-83D4-0C68-7862-2A36B7FF311A}"/>
              </a:ext>
            </a:extLst>
          </p:cNvPr>
          <p:cNvSpPr>
            <a:spLocks noGrp="1"/>
          </p:cNvSpPr>
          <p:nvPr>
            <p:ph type="title"/>
          </p:nvPr>
        </p:nvSpPr>
        <p:spPr/>
        <p:txBody>
          <a:bodyPr/>
          <a:lstStyle/>
          <a:p>
            <a:r>
              <a:rPr lang="en-US" dirty="0"/>
              <a:t>Example #6</a:t>
            </a:r>
          </a:p>
        </p:txBody>
      </p:sp>
      <p:graphicFrame>
        <p:nvGraphicFramePr>
          <p:cNvPr id="4" name="Content Placeholder 3">
            <a:extLst>
              <a:ext uri="{FF2B5EF4-FFF2-40B4-BE49-F238E27FC236}">
                <a16:creationId xmlns:a16="http://schemas.microsoft.com/office/drawing/2014/main" id="{EA944C9E-C442-32F0-D889-6D674C3A440F}"/>
              </a:ext>
            </a:extLst>
          </p:cNvPr>
          <p:cNvGraphicFramePr>
            <a:graphicFrameLocks noGrp="1"/>
          </p:cNvGraphicFramePr>
          <p:nvPr>
            <p:ph idx="1"/>
          </p:nvPr>
        </p:nvGraphicFramePr>
        <p:xfrm>
          <a:off x="3288506" y="2212658"/>
          <a:ext cx="5613400" cy="3649980"/>
        </p:xfrm>
        <a:graphic>
          <a:graphicData uri="http://schemas.openxmlformats.org/drawingml/2006/table">
            <a:tbl>
              <a:tblPr>
                <a:tableStyleId>{5C22544A-7EE6-4342-B048-85BDC9FD1C3A}</a:tableStyleId>
              </a:tblPr>
              <a:tblGrid>
                <a:gridCol w="2716264">
                  <a:extLst>
                    <a:ext uri="{9D8B030D-6E8A-4147-A177-3AD203B41FA5}">
                      <a16:colId xmlns:a16="http://schemas.microsoft.com/office/drawing/2014/main" val="724428455"/>
                    </a:ext>
                  </a:extLst>
                </a:gridCol>
                <a:gridCol w="736184">
                  <a:extLst>
                    <a:ext uri="{9D8B030D-6E8A-4147-A177-3AD203B41FA5}">
                      <a16:colId xmlns:a16="http://schemas.microsoft.com/office/drawing/2014/main" val="2650867815"/>
                    </a:ext>
                  </a:extLst>
                </a:gridCol>
                <a:gridCol w="609255">
                  <a:extLst>
                    <a:ext uri="{9D8B030D-6E8A-4147-A177-3AD203B41FA5}">
                      <a16:colId xmlns:a16="http://schemas.microsoft.com/office/drawing/2014/main" val="3200498810"/>
                    </a:ext>
                  </a:extLst>
                </a:gridCol>
                <a:gridCol w="609255">
                  <a:extLst>
                    <a:ext uri="{9D8B030D-6E8A-4147-A177-3AD203B41FA5}">
                      <a16:colId xmlns:a16="http://schemas.microsoft.com/office/drawing/2014/main" val="2323843982"/>
                    </a:ext>
                  </a:extLst>
                </a:gridCol>
                <a:gridCol w="942442">
                  <a:extLst>
                    <a:ext uri="{9D8B030D-6E8A-4147-A177-3AD203B41FA5}">
                      <a16:colId xmlns:a16="http://schemas.microsoft.com/office/drawing/2014/main" val="3728287377"/>
                    </a:ext>
                  </a:extLst>
                </a:gridCol>
              </a:tblGrid>
              <a:tr h="190500">
                <a:tc gridSpan="2">
                  <a:txBody>
                    <a:bodyPr/>
                    <a:lstStyle/>
                    <a:p>
                      <a:pPr algn="ctr" fontAlgn="b"/>
                      <a:r>
                        <a:rPr lang="en-US" sz="1100" u="none" strike="noStrike">
                          <a:effectLst/>
                        </a:rPr>
                        <a:t>AB Partnership</a:t>
                      </a:r>
                      <a:endParaRPr lang="en-US" sz="1100" b="1" i="0" u="none" strike="noStrike">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74476463"/>
                  </a:ext>
                </a:extLst>
              </a:tr>
              <a:tr h="190500">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41222218"/>
                  </a:ext>
                </a:extLst>
              </a:tr>
              <a:tr h="190500">
                <a:tc gridSpan="2">
                  <a:txBody>
                    <a:bodyPr/>
                    <a:lstStyle/>
                    <a:p>
                      <a:pPr algn="ctr" fontAlgn="b"/>
                      <a:r>
                        <a:rPr lang="en-US" sz="1100" u="none" strike="noStrike">
                          <a:effectLst/>
                        </a:rPr>
                        <a:t>PTET Overpaid in 2023</a:t>
                      </a:r>
                      <a:endParaRPr lang="en-US" sz="1100" b="1" i="0" u="none" strike="noStrike">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74098951"/>
                  </a:ext>
                </a:extLst>
              </a:tr>
              <a:tr h="190500">
                <a:tc>
                  <a:txBody>
                    <a:bodyPr/>
                    <a:lstStyle/>
                    <a:p>
                      <a:pPr algn="l" fontAlgn="b"/>
                      <a:r>
                        <a:rPr lang="en-US" sz="1100" u="none" strike="noStrike">
                          <a:effectLst/>
                        </a:rPr>
                        <a:t>AB Partnership - 2023 Projected Income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150,000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15912605"/>
                  </a:ext>
                </a:extLst>
              </a:tr>
              <a:tr h="190500">
                <a:tc>
                  <a:txBody>
                    <a:bodyPr/>
                    <a:lstStyle/>
                    <a:p>
                      <a:pPr algn="l" fontAlgn="b"/>
                      <a:r>
                        <a:rPr lang="en-US" sz="1100" u="none" strike="noStrike">
                          <a:effectLst/>
                        </a:rPr>
                        <a:t>2023 PTET Tax Rate (Highest Indivdiual Rate)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6.64%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68535403"/>
                  </a:ext>
                </a:extLst>
              </a:tr>
              <a:tr h="190500">
                <a:tc>
                  <a:txBody>
                    <a:bodyPr/>
                    <a:lstStyle/>
                    <a:p>
                      <a:pPr algn="l" fontAlgn="b"/>
                      <a:r>
                        <a:rPr lang="en-US" sz="1100" u="none" strike="noStrike">
                          <a:effectLst/>
                        </a:rPr>
                        <a:t>NE PTET Paid before 12/31/2023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9,960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04289676"/>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20631886"/>
                  </a:ext>
                </a:extLst>
              </a:tr>
              <a:tr h="190500">
                <a:tc>
                  <a:txBody>
                    <a:bodyPr/>
                    <a:lstStyle/>
                    <a:p>
                      <a:pPr algn="l" fontAlgn="b"/>
                      <a:r>
                        <a:rPr lang="en-US" sz="1100" u="none" strike="noStrike">
                          <a:effectLst/>
                        </a:rPr>
                        <a:t>2023 Actual NE Taxable Income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100,000 </a:t>
                      </a:r>
                      <a:endParaRPr lang="en-US" sz="1100" b="0" i="0" u="none" strike="noStrike">
                        <a:solidFill>
                          <a:srgbClr val="000000"/>
                        </a:solidFill>
                        <a:effectLst/>
                        <a:latin typeface="Calibri" panose="020F0502020204030204" pitchFamily="34" charset="0"/>
                      </a:endParaRPr>
                    </a:p>
                  </a:txBody>
                  <a:tcPr marL="9525" marR="9525" marT="9525" marB="0" anchor="b"/>
                </a:tc>
                <a:tc gridSpan="3">
                  <a:txBody>
                    <a:bodyPr/>
                    <a:lstStyle/>
                    <a:p>
                      <a:pPr algn="l" fontAlgn="b"/>
                      <a:r>
                        <a:rPr lang="en-US" sz="1100" u="none" strike="noStrike">
                          <a:effectLst/>
                        </a:rPr>
                        <a:t>Estimated Income was higher than actual</a:t>
                      </a:r>
                      <a:endParaRPr lang="en-US" sz="1100" b="0" i="0" u="none" strike="noStrike">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97340560"/>
                  </a:ext>
                </a:extLst>
              </a:tr>
              <a:tr h="190500">
                <a:tc>
                  <a:txBody>
                    <a:bodyPr/>
                    <a:lstStyle/>
                    <a:p>
                      <a:pPr algn="l" fontAlgn="b"/>
                      <a:r>
                        <a:rPr lang="en-US" sz="1100" u="none" strike="noStrike">
                          <a:effectLst/>
                        </a:rPr>
                        <a:t>Federal Deduction for NE PTET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(9,960)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16446385"/>
                  </a:ext>
                </a:extLst>
              </a:tr>
              <a:tr h="200025">
                <a:tc>
                  <a:txBody>
                    <a:bodyPr/>
                    <a:lstStyle/>
                    <a:p>
                      <a:pPr algn="l" fontAlgn="b"/>
                      <a:r>
                        <a:rPr lang="en-US" sz="1100" u="none" strike="noStrike">
                          <a:effectLst/>
                        </a:rPr>
                        <a:t>2023 Federal Taxable Income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90,040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3721786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34507982"/>
                  </a:ext>
                </a:extLst>
              </a:tr>
              <a:tr h="428625">
                <a:tc>
                  <a:txBody>
                    <a:bodyPr/>
                    <a:lstStyle/>
                    <a:p>
                      <a:pPr algn="ctr" fontAlgn="b"/>
                      <a:r>
                        <a:rPr lang="en-US" sz="1100" u="none" strike="noStrike">
                          <a:effectLst/>
                        </a:rPr>
                        <a:t>Individual K-1N/PTET Reporting</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AB Partnership</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Partner A</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Partner B</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Schedule K-1N Reporting</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36295457"/>
                  </a:ext>
                </a:extLst>
              </a:tr>
              <a:tr h="190500">
                <a:tc>
                  <a:txBody>
                    <a:bodyPr/>
                    <a:lstStyle/>
                    <a:p>
                      <a:pPr algn="l" fontAlgn="b"/>
                      <a:r>
                        <a:rPr lang="en-US" sz="1100" u="none" strike="noStrike">
                          <a:effectLst/>
                        </a:rPr>
                        <a:t>Federal Form 1065 Ordinary income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90,040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45,020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45,020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Line 1</a:t>
                      </a:r>
                      <a:endParaRPr lang="en-US" sz="1100" b="0" i="0" u="none" strike="noStrike">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85945861"/>
                  </a:ext>
                </a:extLst>
              </a:tr>
              <a:tr h="190500">
                <a:tc>
                  <a:txBody>
                    <a:bodyPr/>
                    <a:lstStyle/>
                    <a:p>
                      <a:pPr algn="l" fontAlgn="b"/>
                      <a:r>
                        <a:rPr lang="en-US" sz="1100" u="none" strike="noStrike">
                          <a:effectLst/>
                        </a:rPr>
                        <a:t>Nebraska Adjustment - Add-Back PTET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9,960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4,980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4,980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Line 15</a:t>
                      </a:r>
                      <a:endParaRPr lang="en-US" sz="1100" b="0" i="0" u="none" strike="noStrike">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4099044"/>
                  </a:ext>
                </a:extLst>
              </a:tr>
              <a:tr h="190500">
                <a:tc>
                  <a:txBody>
                    <a:bodyPr/>
                    <a:lstStyle/>
                    <a:p>
                      <a:pPr algn="l" fontAlgn="b"/>
                      <a:r>
                        <a:rPr lang="pt-BR" sz="1100" u="none" strike="noStrike">
                          <a:effectLst/>
                        </a:rPr>
                        <a:t>Nebraska Form 1065N Taxable income</a:t>
                      </a:r>
                      <a:endParaRPr lang="pt-BR"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100,000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50,000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50,000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01108995"/>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68671095"/>
                  </a:ext>
                </a:extLst>
              </a:tr>
              <a:tr h="200025">
                <a:tc>
                  <a:txBody>
                    <a:bodyPr/>
                    <a:lstStyle/>
                    <a:p>
                      <a:pPr algn="l" fontAlgn="b"/>
                      <a:r>
                        <a:rPr lang="en-US" sz="1100" u="none" strike="noStrike">
                          <a:effectLst/>
                        </a:rPr>
                        <a:t>2023 Nebraska PTET credit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6,640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3,320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3,320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Line 23(f)</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49302847"/>
                  </a:ext>
                </a:extLst>
              </a:tr>
            </a:tbl>
          </a:graphicData>
        </a:graphic>
      </p:graphicFrame>
    </p:spTree>
    <p:extLst>
      <p:ext uri="{BB962C8B-B14F-4D97-AF65-F5344CB8AC3E}">
        <p14:creationId xmlns:p14="http://schemas.microsoft.com/office/powerpoint/2010/main" val="1145667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E1216-B360-345A-3385-08A8FADE6AF3}"/>
              </a:ext>
            </a:extLst>
          </p:cNvPr>
          <p:cNvSpPr>
            <a:spLocks noGrp="1"/>
          </p:cNvSpPr>
          <p:nvPr>
            <p:ph type="title"/>
          </p:nvPr>
        </p:nvSpPr>
        <p:spPr/>
        <p:txBody>
          <a:bodyPr/>
          <a:lstStyle/>
          <a:p>
            <a:r>
              <a:rPr lang="en-US" dirty="0"/>
              <a:t>Example #7</a:t>
            </a:r>
          </a:p>
        </p:txBody>
      </p:sp>
      <p:graphicFrame>
        <p:nvGraphicFramePr>
          <p:cNvPr id="6" name="Content Placeholder 5">
            <a:extLst>
              <a:ext uri="{FF2B5EF4-FFF2-40B4-BE49-F238E27FC236}">
                <a16:creationId xmlns:a16="http://schemas.microsoft.com/office/drawing/2014/main" id="{D7FA800A-4E0D-8F18-F58A-2EED3CD379E4}"/>
              </a:ext>
            </a:extLst>
          </p:cNvPr>
          <p:cNvGraphicFramePr>
            <a:graphicFrameLocks noGrp="1"/>
          </p:cNvGraphicFramePr>
          <p:nvPr>
            <p:ph idx="1"/>
          </p:nvPr>
        </p:nvGraphicFramePr>
        <p:xfrm>
          <a:off x="2920206" y="2099310"/>
          <a:ext cx="6350000" cy="3876675"/>
        </p:xfrm>
        <a:graphic>
          <a:graphicData uri="http://schemas.openxmlformats.org/drawingml/2006/table">
            <a:tbl>
              <a:tblPr>
                <a:tableStyleId>{5C22544A-7EE6-4342-B048-85BDC9FD1C3A}</a:tableStyleId>
              </a:tblPr>
              <a:tblGrid>
                <a:gridCol w="3454121">
                  <a:extLst>
                    <a:ext uri="{9D8B030D-6E8A-4147-A177-3AD203B41FA5}">
                      <a16:colId xmlns:a16="http://schemas.microsoft.com/office/drawing/2014/main" val="3673189684"/>
                    </a:ext>
                  </a:extLst>
                </a:gridCol>
                <a:gridCol w="735864">
                  <a:extLst>
                    <a:ext uri="{9D8B030D-6E8A-4147-A177-3AD203B41FA5}">
                      <a16:colId xmlns:a16="http://schemas.microsoft.com/office/drawing/2014/main" val="3168907674"/>
                    </a:ext>
                  </a:extLst>
                </a:gridCol>
                <a:gridCol w="608991">
                  <a:extLst>
                    <a:ext uri="{9D8B030D-6E8A-4147-A177-3AD203B41FA5}">
                      <a16:colId xmlns:a16="http://schemas.microsoft.com/office/drawing/2014/main" val="1145060608"/>
                    </a:ext>
                  </a:extLst>
                </a:gridCol>
                <a:gridCol w="608991">
                  <a:extLst>
                    <a:ext uri="{9D8B030D-6E8A-4147-A177-3AD203B41FA5}">
                      <a16:colId xmlns:a16="http://schemas.microsoft.com/office/drawing/2014/main" val="2080412124"/>
                    </a:ext>
                  </a:extLst>
                </a:gridCol>
                <a:gridCol w="942033">
                  <a:extLst>
                    <a:ext uri="{9D8B030D-6E8A-4147-A177-3AD203B41FA5}">
                      <a16:colId xmlns:a16="http://schemas.microsoft.com/office/drawing/2014/main" val="445426747"/>
                    </a:ext>
                  </a:extLst>
                </a:gridCol>
              </a:tblGrid>
              <a:tr h="190500">
                <a:tc gridSpan="2">
                  <a:txBody>
                    <a:bodyPr/>
                    <a:lstStyle/>
                    <a:p>
                      <a:pPr algn="ctr" fontAlgn="b"/>
                      <a:r>
                        <a:rPr lang="en-US" sz="1100" u="none" strike="noStrike">
                          <a:effectLst/>
                        </a:rPr>
                        <a:t>AB Partnership</a:t>
                      </a:r>
                      <a:endParaRPr lang="en-US" sz="1100" b="1" i="0" u="none" strike="noStrike">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81561374"/>
                  </a:ext>
                </a:extLst>
              </a:tr>
              <a:tr h="190500">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652554257"/>
                  </a:ext>
                </a:extLst>
              </a:tr>
              <a:tr h="190500">
                <a:tc gridSpan="2">
                  <a:txBody>
                    <a:bodyPr/>
                    <a:lstStyle/>
                    <a:p>
                      <a:pPr algn="ctr" fontAlgn="b"/>
                      <a:r>
                        <a:rPr lang="en-US" sz="1100" u="none" strike="noStrike">
                          <a:effectLst/>
                        </a:rPr>
                        <a:t>PTET Fully Paid in 2023 - 90% Income in Nebraska</a:t>
                      </a:r>
                      <a:endParaRPr lang="en-US" sz="1100" b="1" i="0" u="none" strike="noStrike">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23506291"/>
                  </a:ext>
                </a:extLst>
              </a:tr>
              <a:tr h="190500">
                <a:tc>
                  <a:txBody>
                    <a:bodyPr/>
                    <a:lstStyle/>
                    <a:p>
                      <a:pPr algn="l" fontAlgn="b"/>
                      <a:r>
                        <a:rPr lang="en-US" sz="1100" u="none" strike="noStrike">
                          <a:effectLst/>
                        </a:rPr>
                        <a:t>AB Partnership - 2023 Projected Income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111,111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61291084"/>
                  </a:ext>
                </a:extLst>
              </a:tr>
              <a:tr h="190500">
                <a:tc>
                  <a:txBody>
                    <a:bodyPr/>
                    <a:lstStyle/>
                    <a:p>
                      <a:pPr algn="l" fontAlgn="b"/>
                      <a:r>
                        <a:rPr lang="en-US" sz="1100" u="none" strike="noStrike">
                          <a:effectLst/>
                        </a:rPr>
                        <a:t>AB Partnership - 2023 Projected NE Source Income (90%)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100,000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03178754"/>
                  </a:ext>
                </a:extLst>
              </a:tr>
              <a:tr h="190500">
                <a:tc>
                  <a:txBody>
                    <a:bodyPr/>
                    <a:lstStyle/>
                    <a:p>
                      <a:pPr algn="l" fontAlgn="b"/>
                      <a:r>
                        <a:rPr lang="en-US" sz="1100" u="none" strike="noStrike">
                          <a:effectLst/>
                        </a:rPr>
                        <a:t>2023 PTET Tax Rate (Highest Indivdiual Rate)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6.64%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95200499"/>
                  </a:ext>
                </a:extLst>
              </a:tr>
              <a:tr h="190500">
                <a:tc>
                  <a:txBody>
                    <a:bodyPr/>
                    <a:lstStyle/>
                    <a:p>
                      <a:pPr algn="l" fontAlgn="b"/>
                      <a:r>
                        <a:rPr lang="en-US" sz="1100" u="none" strike="noStrike">
                          <a:effectLst/>
                        </a:rPr>
                        <a:t>NE PTET Paid before 12/31/2023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6,640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69609723"/>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61293332"/>
                  </a:ext>
                </a:extLst>
              </a:tr>
              <a:tr h="190500">
                <a:tc>
                  <a:txBody>
                    <a:bodyPr/>
                    <a:lstStyle/>
                    <a:p>
                      <a:pPr algn="l" fontAlgn="b"/>
                      <a:r>
                        <a:rPr lang="en-US" sz="1100" u="none" strike="noStrike">
                          <a:effectLst/>
                        </a:rPr>
                        <a:t>2023 Nebraska Taxable Income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111,111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00911961"/>
                  </a:ext>
                </a:extLst>
              </a:tr>
              <a:tr h="190500">
                <a:tc>
                  <a:txBody>
                    <a:bodyPr/>
                    <a:lstStyle/>
                    <a:p>
                      <a:pPr algn="l" fontAlgn="b"/>
                      <a:r>
                        <a:rPr lang="en-US" sz="1100" u="none" strike="noStrike">
                          <a:effectLst/>
                        </a:rPr>
                        <a:t>Federal Deduction for NE PTET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(6,640)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30918061"/>
                  </a:ext>
                </a:extLst>
              </a:tr>
              <a:tr h="200025">
                <a:tc>
                  <a:txBody>
                    <a:bodyPr/>
                    <a:lstStyle/>
                    <a:p>
                      <a:pPr algn="l" fontAlgn="b"/>
                      <a:r>
                        <a:rPr lang="en-US" sz="1100" u="none" strike="noStrike">
                          <a:effectLst/>
                        </a:rPr>
                        <a:t>2023 Federal Taxable Income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104,471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52673821"/>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1220393"/>
                  </a:ext>
                </a:extLst>
              </a:tr>
              <a:tr h="428625">
                <a:tc>
                  <a:txBody>
                    <a:bodyPr/>
                    <a:lstStyle/>
                    <a:p>
                      <a:pPr algn="ctr" fontAlgn="b"/>
                      <a:r>
                        <a:rPr lang="en-US" sz="1100" u="none" strike="noStrike">
                          <a:effectLst/>
                        </a:rPr>
                        <a:t>Individual K-1N/PTET Reporting</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AB Partnership</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Partner A</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Partner B</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Schedule K-1N Reporting</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29711836"/>
                  </a:ext>
                </a:extLst>
              </a:tr>
              <a:tr h="190500">
                <a:tc>
                  <a:txBody>
                    <a:bodyPr/>
                    <a:lstStyle/>
                    <a:p>
                      <a:pPr algn="l" fontAlgn="b"/>
                      <a:r>
                        <a:rPr lang="en-US" sz="1100" u="none" strike="noStrike">
                          <a:effectLst/>
                        </a:rPr>
                        <a:t>Nebraska-Source Ordinary Income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94,024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47,012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47,012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Line 1</a:t>
                      </a:r>
                      <a:endParaRPr lang="en-US" sz="1100" b="0" i="0" u="none" strike="noStrike">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30910935"/>
                  </a:ext>
                </a:extLst>
              </a:tr>
              <a:tr h="190500">
                <a:tc>
                  <a:txBody>
                    <a:bodyPr/>
                    <a:lstStyle/>
                    <a:p>
                      <a:pPr algn="l" fontAlgn="b"/>
                      <a:r>
                        <a:rPr lang="en-US" sz="1100" u="none" strike="noStrike">
                          <a:effectLst/>
                        </a:rPr>
                        <a:t>Nebraska Adjustment - Add-Back PTET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5,976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2,988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2,988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Line 15</a:t>
                      </a:r>
                      <a:endParaRPr lang="en-US" sz="1100" b="0" i="0" u="none" strike="noStrike">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81935347"/>
                  </a:ext>
                </a:extLst>
              </a:tr>
              <a:tr h="190500">
                <a:tc>
                  <a:txBody>
                    <a:bodyPr/>
                    <a:lstStyle/>
                    <a:p>
                      <a:pPr algn="l" fontAlgn="b"/>
                      <a:r>
                        <a:rPr lang="en-US" sz="1100" u="none" strike="noStrike">
                          <a:effectLst/>
                        </a:rPr>
                        <a:t>Non-Nebraska LLC Income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11,111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5,556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5,555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20278573"/>
                  </a:ext>
                </a:extLst>
              </a:tr>
              <a:tr h="190500">
                <a:tc>
                  <a:txBody>
                    <a:bodyPr/>
                    <a:lstStyle/>
                    <a:p>
                      <a:pPr algn="l" fontAlgn="b"/>
                      <a:r>
                        <a:rPr lang="pt-BR" sz="1100" u="none" strike="noStrike">
                          <a:effectLst/>
                        </a:rPr>
                        <a:t>Nebraska Form 1065N Taxable income</a:t>
                      </a:r>
                      <a:endParaRPr lang="pt-BR"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100,000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50,000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50,000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2709024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92941265"/>
                  </a:ext>
                </a:extLst>
              </a:tr>
              <a:tr h="200025">
                <a:tc>
                  <a:txBody>
                    <a:bodyPr/>
                    <a:lstStyle/>
                    <a:p>
                      <a:pPr algn="l" fontAlgn="b"/>
                      <a:r>
                        <a:rPr lang="en-US" sz="1100" u="none" strike="noStrike">
                          <a:effectLst/>
                        </a:rPr>
                        <a:t>2023 Nebraska PTET credit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6,640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2,988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2,988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Line 23(f)</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32759763"/>
                  </a:ext>
                </a:extLst>
              </a:tr>
            </a:tbl>
          </a:graphicData>
        </a:graphic>
      </p:graphicFrame>
    </p:spTree>
    <p:extLst>
      <p:ext uri="{BB962C8B-B14F-4D97-AF65-F5344CB8AC3E}">
        <p14:creationId xmlns:p14="http://schemas.microsoft.com/office/powerpoint/2010/main" val="11667106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emplate>TM03090430[[fn=Banded]]</Template>
  <TotalTime>252</TotalTime>
  <Words>5078</Words>
  <Application>Microsoft Office PowerPoint</Application>
  <PresentationFormat>Widescreen</PresentationFormat>
  <Paragraphs>624</Paragraphs>
  <Slides>39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39</vt:i4>
      </vt:variant>
    </vt:vector>
  </HeadingPairs>
  <TitlesOfParts>
    <vt:vector size="43" baseType="lpstr">
      <vt:lpstr>Calibri</vt:lpstr>
      <vt:lpstr>Corbel</vt:lpstr>
      <vt:lpstr>Wingdings</vt:lpstr>
      <vt:lpstr>Banded</vt:lpstr>
      <vt:lpstr>Nebraska PTET  Mechanics CpE</vt:lpstr>
      <vt:lpstr>Agenda</vt:lpstr>
      <vt:lpstr>Example #1</vt:lpstr>
      <vt:lpstr>Example #2</vt:lpstr>
      <vt:lpstr>EXAMPLE #3</vt:lpstr>
      <vt:lpstr>Example #4</vt:lpstr>
      <vt:lpstr>EXAMPLE #5</vt:lpstr>
      <vt:lpstr>Example #6</vt:lpstr>
      <vt:lpstr>Example #7</vt:lpstr>
      <vt:lpstr>Example #8</vt:lpstr>
      <vt:lpstr>Example #9</vt:lpstr>
      <vt:lpstr>General PTET Mechanics</vt:lpstr>
      <vt:lpstr>General PTET Mechanics (Cont’d)</vt:lpstr>
      <vt:lpstr>Balance Due Payments/Penalties &amp; Estimates</vt:lpstr>
      <vt:lpstr>NDOR Faq’s</vt:lpstr>
      <vt:lpstr>NDOR Faq’s (Cont.)</vt:lpstr>
      <vt:lpstr>NDOR Faq’s (Cont.)</vt:lpstr>
      <vt:lpstr>NDOR Faq’s (Cont.)</vt:lpstr>
      <vt:lpstr>NDOR Faq’s (Cont.)</vt:lpstr>
      <vt:lpstr>NDOR Faq’s (Cont.)</vt:lpstr>
      <vt:lpstr>NDOR Faq’s (Cont.)</vt:lpstr>
      <vt:lpstr>NDOR Faq’s (Cont.)</vt:lpstr>
      <vt:lpstr>NDOR Faq’s (Cont.)</vt:lpstr>
      <vt:lpstr>NDOR Faq’s (Cont.)</vt:lpstr>
      <vt:lpstr>NDOR Faq’s (Cont.)</vt:lpstr>
      <vt:lpstr>NDOR Faq’s (Cont.)</vt:lpstr>
      <vt:lpstr>NDOR Faq’s (Cont.)</vt:lpstr>
      <vt:lpstr>NDOR Faq’s (Cont.)</vt:lpstr>
      <vt:lpstr>NDOR Faq’s (Cont.)</vt:lpstr>
      <vt:lpstr>NDOR Faq’s (Cont.)</vt:lpstr>
      <vt:lpstr>NDOR Faq’s (Cont.)</vt:lpstr>
      <vt:lpstr>NDOR Faq’s (Cont.)</vt:lpstr>
      <vt:lpstr>NDOR Faq’s (Cont.)</vt:lpstr>
      <vt:lpstr>NDOR Faq’s (Cont.)</vt:lpstr>
      <vt:lpstr>NDOR Faq’s (Cont.)</vt:lpstr>
      <vt:lpstr>NDOR Faq’s (Cont.)</vt:lpstr>
      <vt:lpstr>Helpful links – Nebraska ptet</vt:lpstr>
      <vt:lpstr>Contact information</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PTET Mechanics Cpe</dc:title>
  <dc:creator>BRIAN M. KLINTWORTH</dc:creator>
  <cp:lastModifiedBy>Joni Sundquist</cp:lastModifiedBy>
  <cp:revision>10</cp:revision>
  <dcterms:created xsi:type="dcterms:W3CDTF">2024-02-12T01:13:46Z</dcterms:created>
  <dcterms:modified xsi:type="dcterms:W3CDTF">2024-02-14T16:56:58Z</dcterms:modified>
</cp:coreProperties>
</file>